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8" r:id="rId68"/>
    <p:sldId id="319" r:id="rId69"/>
    <p:sldId id="320" r:id="rId70"/>
    <p:sldId id="321" r:id="rId71"/>
    <p:sldId id="322" r:id="rId72"/>
    <p:sldId id="323" r:id="rId73"/>
    <p:sldId id="324" r:id="rId74"/>
    <p:sldId id="325" r:id="rId75"/>
    <p:sldId id="326" r:id="rId76"/>
    <p:sldId id="327" r:id="rId77"/>
    <p:sldId id="328" r:id="rId7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B2F83-D3FB-3D29-7155-D7D458BC4340}" v="4" dt="2024-07-01T07:03:07.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55"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5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3579840" y="1854360"/>
            <a:ext cx="3604320" cy="39013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6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6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7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7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8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03"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0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0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3579840" y="1854360"/>
            <a:ext cx="3604320" cy="39013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1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2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2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3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48"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5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3579840" y="1854360"/>
            <a:ext cx="3604320" cy="39013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5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6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6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7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8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8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8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93"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9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9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3579840" y="1854360"/>
            <a:ext cx="3604320" cy="39013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0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0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1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579840" y="1854360"/>
            <a:ext cx="3604320" cy="39013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2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7"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38"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4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4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4"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5" name="PlaceHolder 1"/>
          <p:cNvSpPr>
            <a:spLocks noGrp="1"/>
          </p:cNvSpPr>
          <p:nvPr>
            <p:ph type="subTitle"/>
          </p:nvPr>
        </p:nvSpPr>
        <p:spPr>
          <a:xfrm>
            <a:off x="3579840" y="1854360"/>
            <a:ext cx="3604320" cy="39013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5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5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6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6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7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7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7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579840" y="1854360"/>
            <a:ext cx="3604320" cy="841320"/>
          </a:xfrm>
          <a:prstGeom prst="rect">
            <a:avLst/>
          </a:prstGeom>
        </p:spPr>
        <p:txBody>
          <a:bodyPr lIns="0" tIns="0" rIns="0" bIns="0" anchor="ctr">
            <a:spAutoFit/>
          </a:bodyPr>
          <a:lstStyle/>
          <a:p>
            <a:endParaRPr lang="en-US" sz="1400" b="0" strike="noStrike" spc="-1">
              <a:solidFill>
                <a:srgbClr val="000000"/>
              </a:solid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FDEE7"/>
        </a:solidFill>
        <a:effectLst/>
      </p:bgPr>
    </p:bg>
    <p:spTree>
      <p:nvGrpSpPr>
        <p:cNvPr id="1" name=""/>
        <p:cNvGrpSpPr/>
        <p:nvPr/>
      </p:nvGrpSpPr>
      <p:grpSpPr>
        <a:xfrm>
          <a:off x="0" y="0"/>
          <a:ext cx="0" cy="0"/>
          <a:chOff x="0" y="0"/>
          <a:chExt cx="0" cy="0"/>
        </a:xfrm>
      </p:grpSpPr>
      <p:sp>
        <p:nvSpPr>
          <p:cNvPr id="3" name="CustomShape 1"/>
          <p:cNvSpPr/>
          <p:nvPr/>
        </p:nvSpPr>
        <p:spPr>
          <a:xfrm>
            <a:off x="145800" y="149040"/>
            <a:ext cx="8851680" cy="484488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1609200" y="1424880"/>
            <a:ext cx="5925240" cy="2079000"/>
          </a:xfrm>
          <a:prstGeom prst="rect">
            <a:avLst/>
          </a:prstGeom>
        </p:spPr>
        <p:txBody>
          <a:bodyPr tIns="91440" bIns="91440" anchor="ctr">
            <a:noAutofit/>
          </a:bodyPr>
          <a:lstStyle/>
          <a:p>
            <a:r>
              <a:rPr lang="en-US" sz="7200" b="0" strike="noStrike" spc="-1">
                <a:solidFill>
                  <a:srgbClr val="000000"/>
                </a:solidFill>
                <a:latin typeface="Arial"/>
              </a:rPr>
              <a:t>Click to edit the title text format</a:t>
            </a:r>
          </a:p>
        </p:txBody>
      </p:sp>
      <p:sp>
        <p:nvSpPr>
          <p:cNvPr id="2"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FDEE7"/>
        </a:solidFill>
        <a:effectLst/>
      </p:bgPr>
    </p:bg>
    <p:spTree>
      <p:nvGrpSpPr>
        <p:cNvPr id="1" name=""/>
        <p:cNvGrpSpPr/>
        <p:nvPr/>
      </p:nvGrpSpPr>
      <p:grpSpPr>
        <a:xfrm>
          <a:off x="0" y="0"/>
          <a:ext cx="0" cy="0"/>
          <a:chOff x="0" y="0"/>
          <a:chExt cx="0" cy="0"/>
        </a:xfrm>
      </p:grpSpPr>
      <p:sp>
        <p:nvSpPr>
          <p:cNvPr id="39" name="CustomShape 1"/>
          <p:cNvSpPr/>
          <p:nvPr/>
        </p:nvSpPr>
        <p:spPr>
          <a:xfrm>
            <a:off x="145800" y="149040"/>
            <a:ext cx="8851680" cy="484488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40" name="PlaceHolder 2"/>
          <p:cNvSpPr>
            <a:spLocks noGrp="1"/>
          </p:cNvSpPr>
          <p:nvPr>
            <p:ph type="title"/>
          </p:nvPr>
        </p:nvSpPr>
        <p:spPr>
          <a:xfrm>
            <a:off x="720000" y="444960"/>
            <a:ext cx="7703640" cy="572400"/>
          </a:xfrm>
          <a:prstGeom prst="rect">
            <a:avLst/>
          </a:prstGeom>
        </p:spPr>
        <p:txBody>
          <a:bodyPr tIns="91440" bIns="91440">
            <a:noAutofit/>
          </a:bodyPr>
          <a:lstStyle/>
          <a:p>
            <a:r>
              <a:rPr lang="en-US" sz="3000" b="0" strike="noStrike" spc="-1">
                <a:solidFill>
                  <a:srgbClr val="000000"/>
                </a:solidFill>
                <a:latin typeface="Arial"/>
              </a:rPr>
              <a:t>Click to edit the title text format</a:t>
            </a:r>
          </a:p>
        </p:txBody>
      </p:sp>
      <p:sp>
        <p:nvSpPr>
          <p:cNvPr id="41" name="PlaceHolder 3"/>
          <p:cNvSpPr>
            <a:spLocks noGrp="1"/>
          </p:cNvSpPr>
          <p:nvPr>
            <p:ph type="title"/>
          </p:nvPr>
        </p:nvSpPr>
        <p:spPr>
          <a:xfrm>
            <a:off x="713160" y="1141200"/>
            <a:ext cx="655920" cy="437760"/>
          </a:xfrm>
          <a:prstGeom prst="rect">
            <a:avLst/>
          </a:prstGeom>
        </p:spPr>
        <p:txBody>
          <a:bodyPr tIns="91440" bIns="91440" anchor="ctr">
            <a:noAutofit/>
          </a:bodyPr>
          <a:lstStyle/>
          <a:p>
            <a:pPr>
              <a:lnSpc>
                <a:spcPct val="115000"/>
              </a:lnSpc>
            </a:pPr>
            <a:r>
              <a:rPr lang="en-US" sz="2800" b="1" strike="noStrike" spc="-1">
                <a:solidFill>
                  <a:srgbClr val="809FAF"/>
                </a:solidFill>
                <a:latin typeface="Quicksand"/>
                <a:ea typeface="Quicksand"/>
              </a:rPr>
              <a:t>xx%</a:t>
            </a:r>
            <a:endParaRPr lang="en-US" sz="2800" b="0" strike="noStrike" spc="-1">
              <a:solidFill>
                <a:srgbClr val="000000"/>
              </a:solidFill>
              <a:latin typeface="Arial"/>
            </a:endParaRPr>
          </a:p>
        </p:txBody>
      </p:sp>
      <p:sp>
        <p:nvSpPr>
          <p:cNvPr id="42" name="PlaceHolder 4"/>
          <p:cNvSpPr>
            <a:spLocks noGrp="1"/>
          </p:cNvSpPr>
          <p:nvPr>
            <p:ph type="title"/>
          </p:nvPr>
        </p:nvSpPr>
        <p:spPr>
          <a:xfrm>
            <a:off x="3359160" y="2994120"/>
            <a:ext cx="655920" cy="438480"/>
          </a:xfrm>
          <a:prstGeom prst="rect">
            <a:avLst/>
          </a:prstGeom>
        </p:spPr>
        <p:txBody>
          <a:bodyPr tIns="91440" bIns="91440" anchor="ctr">
            <a:noAutofit/>
          </a:bodyPr>
          <a:lstStyle/>
          <a:p>
            <a:pPr>
              <a:lnSpc>
                <a:spcPct val="115000"/>
              </a:lnSpc>
            </a:pPr>
            <a:r>
              <a:rPr lang="en-US" sz="2800" b="1" strike="noStrike" spc="-1">
                <a:solidFill>
                  <a:srgbClr val="809FAF"/>
                </a:solidFill>
                <a:latin typeface="Quicksand"/>
                <a:ea typeface="Quicksand"/>
              </a:rPr>
              <a:t>xx%</a:t>
            </a:r>
            <a:endParaRPr lang="en-US" sz="2800" b="0" strike="noStrike" spc="-1">
              <a:solidFill>
                <a:srgbClr val="000000"/>
              </a:solidFill>
              <a:latin typeface="Arial"/>
            </a:endParaRPr>
          </a:p>
        </p:txBody>
      </p:sp>
      <p:sp>
        <p:nvSpPr>
          <p:cNvPr id="43" name="PlaceHolder 5"/>
          <p:cNvSpPr>
            <a:spLocks noGrp="1"/>
          </p:cNvSpPr>
          <p:nvPr>
            <p:ph type="title"/>
          </p:nvPr>
        </p:nvSpPr>
        <p:spPr>
          <a:xfrm>
            <a:off x="713160" y="2994120"/>
            <a:ext cx="655920" cy="438480"/>
          </a:xfrm>
          <a:prstGeom prst="rect">
            <a:avLst/>
          </a:prstGeom>
        </p:spPr>
        <p:txBody>
          <a:bodyPr tIns="91440" bIns="91440" anchor="ctr">
            <a:noAutofit/>
          </a:bodyPr>
          <a:lstStyle/>
          <a:p>
            <a:pPr>
              <a:lnSpc>
                <a:spcPct val="115000"/>
              </a:lnSpc>
            </a:pPr>
            <a:r>
              <a:rPr lang="en-US" sz="2800" b="1" strike="noStrike" spc="-1">
                <a:solidFill>
                  <a:srgbClr val="809FAF"/>
                </a:solidFill>
                <a:latin typeface="Quicksand"/>
                <a:ea typeface="Quicksand"/>
              </a:rPr>
              <a:t>xx%</a:t>
            </a:r>
            <a:endParaRPr lang="en-US" sz="2800" b="0" strike="noStrike" spc="-1">
              <a:solidFill>
                <a:srgbClr val="000000"/>
              </a:solidFill>
              <a:latin typeface="Arial"/>
            </a:endParaRPr>
          </a:p>
        </p:txBody>
      </p:sp>
      <p:sp>
        <p:nvSpPr>
          <p:cNvPr id="44" name="PlaceHolder 6"/>
          <p:cNvSpPr>
            <a:spLocks noGrp="1"/>
          </p:cNvSpPr>
          <p:nvPr>
            <p:ph type="title"/>
          </p:nvPr>
        </p:nvSpPr>
        <p:spPr>
          <a:xfrm>
            <a:off x="3359160" y="1141920"/>
            <a:ext cx="655920" cy="437760"/>
          </a:xfrm>
          <a:prstGeom prst="rect">
            <a:avLst/>
          </a:prstGeom>
        </p:spPr>
        <p:txBody>
          <a:bodyPr tIns="91440" bIns="91440" anchor="ctr">
            <a:noAutofit/>
          </a:bodyPr>
          <a:lstStyle/>
          <a:p>
            <a:pPr>
              <a:lnSpc>
                <a:spcPct val="115000"/>
              </a:lnSpc>
            </a:pPr>
            <a:r>
              <a:rPr lang="en-US" sz="2800" b="1" strike="noStrike" spc="-1">
                <a:solidFill>
                  <a:srgbClr val="809FAF"/>
                </a:solidFill>
                <a:latin typeface="Quicksand"/>
                <a:ea typeface="Quicksand"/>
              </a:rPr>
              <a:t>xx%</a:t>
            </a:r>
            <a:endParaRPr lang="en-US" sz="2800" b="0" strike="noStrike" spc="-1">
              <a:solidFill>
                <a:srgbClr val="000000"/>
              </a:solidFill>
              <a:latin typeface="Arial"/>
            </a:endParaRPr>
          </a:p>
        </p:txBody>
      </p:sp>
      <p:sp>
        <p:nvSpPr>
          <p:cNvPr id="45" name="PlaceHolder 7"/>
          <p:cNvSpPr>
            <a:spLocks noGrp="1"/>
          </p:cNvSpPr>
          <p:nvPr>
            <p:ph type="title"/>
          </p:nvPr>
        </p:nvSpPr>
        <p:spPr>
          <a:xfrm>
            <a:off x="5997600" y="2994120"/>
            <a:ext cx="655920" cy="438480"/>
          </a:xfrm>
          <a:prstGeom prst="rect">
            <a:avLst/>
          </a:prstGeom>
        </p:spPr>
        <p:txBody>
          <a:bodyPr tIns="91440" bIns="91440" anchor="ctr">
            <a:noAutofit/>
          </a:bodyPr>
          <a:lstStyle/>
          <a:p>
            <a:pPr>
              <a:lnSpc>
                <a:spcPct val="115000"/>
              </a:lnSpc>
            </a:pPr>
            <a:r>
              <a:rPr lang="en-US" sz="2800" b="1" strike="noStrike" spc="-1">
                <a:solidFill>
                  <a:srgbClr val="809FAF"/>
                </a:solidFill>
                <a:latin typeface="Quicksand"/>
                <a:ea typeface="Quicksand"/>
              </a:rPr>
              <a:t>xx%</a:t>
            </a:r>
            <a:endParaRPr lang="en-US" sz="2800" b="0" strike="noStrike" spc="-1">
              <a:solidFill>
                <a:srgbClr val="000000"/>
              </a:solidFill>
              <a:latin typeface="Arial"/>
            </a:endParaRPr>
          </a:p>
        </p:txBody>
      </p:sp>
      <p:sp>
        <p:nvSpPr>
          <p:cNvPr id="46" name="PlaceHolder 8"/>
          <p:cNvSpPr>
            <a:spLocks noGrp="1"/>
          </p:cNvSpPr>
          <p:nvPr>
            <p:ph type="title"/>
          </p:nvPr>
        </p:nvSpPr>
        <p:spPr>
          <a:xfrm>
            <a:off x="5997600" y="1141920"/>
            <a:ext cx="655920" cy="437760"/>
          </a:xfrm>
          <a:prstGeom prst="rect">
            <a:avLst/>
          </a:prstGeom>
        </p:spPr>
        <p:txBody>
          <a:bodyPr tIns="91440" bIns="91440" anchor="ctr">
            <a:noAutofit/>
          </a:bodyPr>
          <a:lstStyle/>
          <a:p>
            <a:pPr>
              <a:lnSpc>
                <a:spcPct val="115000"/>
              </a:lnSpc>
            </a:pPr>
            <a:r>
              <a:rPr lang="en-US" sz="2800" b="1" strike="noStrike" spc="-1">
                <a:solidFill>
                  <a:srgbClr val="809FAF"/>
                </a:solidFill>
                <a:latin typeface="Quicksand"/>
                <a:ea typeface="Quicksand"/>
              </a:rPr>
              <a:t>xx%</a:t>
            </a:r>
            <a:endParaRPr lang="en-US" sz="2800" b="0" strike="noStrike" spc="-1">
              <a:solidFill>
                <a:srgbClr val="000000"/>
              </a:solidFill>
              <a:latin typeface="Arial"/>
            </a:endParaRPr>
          </a:p>
        </p:txBody>
      </p:sp>
      <p:sp>
        <p:nvSpPr>
          <p:cNvPr id="47" name="CustomShape 9"/>
          <p:cNvSpPr/>
          <p:nvPr/>
        </p:nvSpPr>
        <p:spPr>
          <a:xfrm>
            <a:off x="382680" y="33948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48" name="CustomShape 10"/>
          <p:cNvSpPr/>
          <p:nvPr/>
        </p:nvSpPr>
        <p:spPr>
          <a:xfrm>
            <a:off x="4452480" y="21996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sp>
      <p:sp>
        <p:nvSpPr>
          <p:cNvPr id="49" name="CustomShape 11"/>
          <p:cNvSpPr/>
          <p:nvPr/>
        </p:nvSpPr>
        <p:spPr>
          <a:xfrm>
            <a:off x="4957920" y="33948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50" name="CustomShape 12"/>
          <p:cNvSpPr/>
          <p:nvPr/>
        </p:nvSpPr>
        <p:spPr>
          <a:xfrm>
            <a:off x="382680" y="479880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51" name="PlaceHolder 13"/>
          <p:cNvSpPr>
            <a:spLocks noGrp="1"/>
          </p:cNvSpPr>
          <p:nvPr>
            <p:ph type="sldNum"/>
          </p:nvPr>
        </p:nvSpPr>
        <p:spPr>
          <a:xfrm>
            <a:off x="4297680" y="4602960"/>
            <a:ext cx="548280" cy="333360"/>
          </a:xfrm>
          <a:prstGeom prst="rect">
            <a:avLst/>
          </a:prstGeom>
        </p:spPr>
        <p:txBody>
          <a:bodyPr tIns="91440" bIns="91440">
            <a:noAutofit/>
          </a:bodyPr>
          <a:lstStyle/>
          <a:p>
            <a:pPr algn="ctr">
              <a:lnSpc>
                <a:spcPct val="100000"/>
              </a:lnSpc>
            </a:pPr>
            <a:fld id="{68B35CAF-4B7D-4207-B91A-CFFB58052239}" type="slidenum">
              <a:rPr lang="en-US" sz="1300" b="0" strike="noStrike" spc="-1">
                <a:solidFill>
                  <a:srgbClr val="809FAF"/>
                </a:solidFill>
                <a:latin typeface="Mulish"/>
                <a:ea typeface="Mulish"/>
              </a:rPr>
              <a:t>‹#›</a:t>
            </a:fld>
            <a:endParaRPr lang="en-US" sz="1300" b="0" strike="noStrike" spc="-1">
              <a:latin typeface="Times New Roman"/>
            </a:endParaRPr>
          </a:p>
        </p:txBody>
      </p:sp>
      <p:sp>
        <p:nvSpPr>
          <p:cNvPr id="52" name="CustomShape 14"/>
          <p:cNvSpPr/>
          <p:nvPr/>
        </p:nvSpPr>
        <p:spPr>
          <a:xfrm>
            <a:off x="4957920" y="479880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53" name="PlaceHolder 1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FDEE7"/>
        </a:solidFill>
        <a:effectLst/>
      </p:bgPr>
    </p:bg>
    <p:spTree>
      <p:nvGrpSpPr>
        <p:cNvPr id="1" name=""/>
        <p:cNvGrpSpPr/>
        <p:nvPr/>
      </p:nvGrpSpPr>
      <p:grpSpPr>
        <a:xfrm>
          <a:off x="0" y="0"/>
          <a:ext cx="0" cy="0"/>
          <a:chOff x="0" y="0"/>
          <a:chExt cx="0" cy="0"/>
        </a:xfrm>
      </p:grpSpPr>
      <p:sp>
        <p:nvSpPr>
          <p:cNvPr id="90" name="CustomShape 1"/>
          <p:cNvSpPr/>
          <p:nvPr/>
        </p:nvSpPr>
        <p:spPr>
          <a:xfrm>
            <a:off x="145800" y="149040"/>
            <a:ext cx="8851680" cy="484488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91" name="PlaceHolder 2"/>
          <p:cNvSpPr>
            <a:spLocks noGrp="1"/>
          </p:cNvSpPr>
          <p:nvPr>
            <p:ph type="title"/>
          </p:nvPr>
        </p:nvSpPr>
        <p:spPr>
          <a:xfrm>
            <a:off x="3579840" y="1854360"/>
            <a:ext cx="3604320" cy="841320"/>
          </a:xfrm>
          <a:prstGeom prst="rect">
            <a:avLst/>
          </a:prstGeom>
        </p:spPr>
        <p:txBody>
          <a:bodyPr tIns="91440" bIns="91440" anchor="ctr">
            <a:noAutofit/>
          </a:bodyPr>
          <a:lstStyle/>
          <a:p>
            <a:r>
              <a:rPr lang="en-US" sz="5000" b="0" strike="noStrike" spc="-1">
                <a:solidFill>
                  <a:srgbClr val="000000"/>
                </a:solidFill>
                <a:latin typeface="Arial"/>
              </a:rPr>
              <a:t>Click to edit the title text format</a:t>
            </a:r>
          </a:p>
        </p:txBody>
      </p:sp>
      <p:sp>
        <p:nvSpPr>
          <p:cNvPr id="92" name="PlaceHolder 3"/>
          <p:cNvSpPr>
            <a:spLocks noGrp="1"/>
          </p:cNvSpPr>
          <p:nvPr>
            <p:ph type="title"/>
          </p:nvPr>
        </p:nvSpPr>
        <p:spPr>
          <a:xfrm>
            <a:off x="1959120" y="1854360"/>
            <a:ext cx="1189440" cy="841320"/>
          </a:xfrm>
          <a:prstGeom prst="rect">
            <a:avLst/>
          </a:prstGeom>
        </p:spPr>
        <p:txBody>
          <a:bodyPr tIns="91440" bIns="91440" anchor="ctr">
            <a:noAutofit/>
          </a:bodyPr>
          <a:lstStyle/>
          <a:p>
            <a:pPr algn="ctr">
              <a:lnSpc>
                <a:spcPct val="100000"/>
              </a:lnSpc>
            </a:pPr>
            <a:r>
              <a:rPr lang="en-US" sz="6000" b="1" strike="noStrike" spc="-1">
                <a:solidFill>
                  <a:srgbClr val="809FAF"/>
                </a:solidFill>
                <a:latin typeface="Quicksand"/>
                <a:ea typeface="Quicksand"/>
              </a:rPr>
              <a:t>xx%</a:t>
            </a:r>
            <a:endParaRPr lang="en-US" sz="6000" b="0" strike="noStrike" spc="-1">
              <a:solidFill>
                <a:srgbClr val="000000"/>
              </a:solidFill>
              <a:latin typeface="Arial"/>
            </a:endParaRPr>
          </a:p>
        </p:txBody>
      </p:sp>
      <p:sp>
        <p:nvSpPr>
          <p:cNvPr id="93" name="CustomShape 4"/>
          <p:cNvSpPr/>
          <p:nvPr/>
        </p:nvSpPr>
        <p:spPr>
          <a:xfrm rot="10800000">
            <a:off x="8760960" y="2079720"/>
            <a:ext cx="360" cy="98460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sp>
      <p:sp>
        <p:nvSpPr>
          <p:cNvPr id="94" name="CustomShape 5"/>
          <p:cNvSpPr/>
          <p:nvPr/>
        </p:nvSpPr>
        <p:spPr>
          <a:xfrm>
            <a:off x="382680" y="33948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95" name="CustomShape 6"/>
          <p:cNvSpPr/>
          <p:nvPr/>
        </p:nvSpPr>
        <p:spPr>
          <a:xfrm>
            <a:off x="4452480" y="21996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sp>
      <p:sp>
        <p:nvSpPr>
          <p:cNvPr id="96" name="CustomShape 7"/>
          <p:cNvSpPr/>
          <p:nvPr/>
        </p:nvSpPr>
        <p:spPr>
          <a:xfrm>
            <a:off x="4957920" y="33948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97" name="CustomShape 8"/>
          <p:cNvSpPr/>
          <p:nvPr/>
        </p:nvSpPr>
        <p:spPr>
          <a:xfrm>
            <a:off x="382680" y="479880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98" name="PlaceHolder 9"/>
          <p:cNvSpPr>
            <a:spLocks noGrp="1"/>
          </p:cNvSpPr>
          <p:nvPr>
            <p:ph type="sldNum"/>
          </p:nvPr>
        </p:nvSpPr>
        <p:spPr>
          <a:xfrm>
            <a:off x="4297680" y="4602960"/>
            <a:ext cx="548280" cy="333360"/>
          </a:xfrm>
          <a:prstGeom prst="rect">
            <a:avLst/>
          </a:prstGeom>
        </p:spPr>
        <p:txBody>
          <a:bodyPr tIns="91440" bIns="91440">
            <a:noAutofit/>
          </a:bodyPr>
          <a:lstStyle/>
          <a:p>
            <a:pPr algn="ctr">
              <a:lnSpc>
                <a:spcPct val="100000"/>
              </a:lnSpc>
            </a:pPr>
            <a:fld id="{61F7A50D-A0E6-4DF7-8C36-7369DF082221}" type="slidenum">
              <a:rPr lang="en-US" sz="1300" b="0" strike="noStrike" spc="-1">
                <a:solidFill>
                  <a:srgbClr val="809FAF"/>
                </a:solidFill>
                <a:latin typeface="Mulish"/>
                <a:ea typeface="Mulish"/>
              </a:rPr>
              <a:t>‹#›</a:t>
            </a:fld>
            <a:endParaRPr lang="en-US" sz="1300" b="0" strike="noStrike" spc="-1">
              <a:latin typeface="Times New Roman"/>
            </a:endParaRPr>
          </a:p>
        </p:txBody>
      </p:sp>
      <p:sp>
        <p:nvSpPr>
          <p:cNvPr id="99" name="CustomShape 10"/>
          <p:cNvSpPr/>
          <p:nvPr/>
        </p:nvSpPr>
        <p:spPr>
          <a:xfrm>
            <a:off x="4957920" y="479880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100" name="CustomShape 11"/>
          <p:cNvSpPr/>
          <p:nvPr/>
        </p:nvSpPr>
        <p:spPr>
          <a:xfrm rot="10800000">
            <a:off x="393840" y="2079720"/>
            <a:ext cx="360" cy="98460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sp>
      <p:sp>
        <p:nvSpPr>
          <p:cNvPr id="101" name="PlaceHolder 1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FDEE7"/>
        </a:solidFill>
        <a:effectLst/>
      </p:bgPr>
    </p:bg>
    <p:spTree>
      <p:nvGrpSpPr>
        <p:cNvPr id="1" name=""/>
        <p:cNvGrpSpPr/>
        <p:nvPr/>
      </p:nvGrpSpPr>
      <p:grpSpPr>
        <a:xfrm>
          <a:off x="0" y="0"/>
          <a:ext cx="0" cy="0"/>
          <a:chOff x="0" y="0"/>
          <a:chExt cx="0" cy="0"/>
        </a:xfrm>
      </p:grpSpPr>
      <p:sp>
        <p:nvSpPr>
          <p:cNvPr id="138" name="CustomShape 1"/>
          <p:cNvSpPr/>
          <p:nvPr/>
        </p:nvSpPr>
        <p:spPr>
          <a:xfrm>
            <a:off x="145800" y="149040"/>
            <a:ext cx="8851680" cy="484488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139" name="CustomShape 2"/>
          <p:cNvSpPr/>
          <p:nvPr/>
        </p:nvSpPr>
        <p:spPr>
          <a:xfrm>
            <a:off x="382680" y="33948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140" name="CustomShape 3"/>
          <p:cNvSpPr/>
          <p:nvPr/>
        </p:nvSpPr>
        <p:spPr>
          <a:xfrm>
            <a:off x="4452480" y="21996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sp>
      <p:sp>
        <p:nvSpPr>
          <p:cNvPr id="141" name="CustomShape 4"/>
          <p:cNvSpPr/>
          <p:nvPr/>
        </p:nvSpPr>
        <p:spPr>
          <a:xfrm>
            <a:off x="4957920" y="33948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142" name="CustomShape 5"/>
          <p:cNvSpPr/>
          <p:nvPr/>
        </p:nvSpPr>
        <p:spPr>
          <a:xfrm>
            <a:off x="382680" y="479880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143" name="PlaceHolder 6"/>
          <p:cNvSpPr>
            <a:spLocks noGrp="1"/>
          </p:cNvSpPr>
          <p:nvPr>
            <p:ph type="sldNum"/>
          </p:nvPr>
        </p:nvSpPr>
        <p:spPr>
          <a:xfrm>
            <a:off x="4297680" y="4602960"/>
            <a:ext cx="548280" cy="333360"/>
          </a:xfrm>
          <a:prstGeom prst="rect">
            <a:avLst/>
          </a:prstGeom>
        </p:spPr>
        <p:txBody>
          <a:bodyPr tIns="91440" bIns="91440">
            <a:noAutofit/>
          </a:bodyPr>
          <a:lstStyle/>
          <a:p>
            <a:pPr algn="ctr">
              <a:lnSpc>
                <a:spcPct val="100000"/>
              </a:lnSpc>
            </a:pPr>
            <a:fld id="{EEFB2968-70A6-48AD-B489-2D7772E254C5}" type="slidenum">
              <a:rPr lang="en-US" sz="1300" b="0" strike="noStrike" spc="-1">
                <a:solidFill>
                  <a:srgbClr val="809FAF"/>
                </a:solidFill>
                <a:latin typeface="Mulish"/>
                <a:ea typeface="Mulish"/>
              </a:rPr>
              <a:t>‹#›</a:t>
            </a:fld>
            <a:endParaRPr lang="en-US" sz="1300" b="0" strike="noStrike" spc="-1">
              <a:latin typeface="Times New Roman"/>
            </a:endParaRPr>
          </a:p>
        </p:txBody>
      </p:sp>
      <p:sp>
        <p:nvSpPr>
          <p:cNvPr id="144" name="CustomShape 7"/>
          <p:cNvSpPr/>
          <p:nvPr/>
        </p:nvSpPr>
        <p:spPr>
          <a:xfrm>
            <a:off x="4957920" y="479880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145" name="PlaceHolder 8"/>
          <p:cNvSpPr>
            <a:spLocks noGrp="1"/>
          </p:cNvSpPr>
          <p:nvPr>
            <p:ph type="title"/>
          </p:nvPr>
        </p:nvSpPr>
        <p:spPr>
          <a:xfrm>
            <a:off x="720000" y="444960"/>
            <a:ext cx="7703640" cy="572400"/>
          </a:xfrm>
          <a:prstGeom prst="rect">
            <a:avLst/>
          </a:prstGeom>
        </p:spPr>
        <p:txBody>
          <a:bodyPr tIns="91440" bIns="91440">
            <a:noAutofit/>
          </a:bodyPr>
          <a:lstStyle/>
          <a:p>
            <a:r>
              <a:rPr lang="en-US" sz="3000" b="0" strike="noStrike" spc="-1">
                <a:solidFill>
                  <a:srgbClr val="000000"/>
                </a:solidFill>
                <a:latin typeface="Arial"/>
              </a:rPr>
              <a:t>Click to edit the title text format</a:t>
            </a:r>
          </a:p>
        </p:txBody>
      </p:sp>
      <p:sp>
        <p:nvSpPr>
          <p:cNvPr id="146" name="PlaceHolder 9"/>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FDEE7"/>
        </a:solidFill>
        <a:effectLst/>
      </p:bgPr>
    </p:bg>
    <p:spTree>
      <p:nvGrpSpPr>
        <p:cNvPr id="1" name=""/>
        <p:cNvGrpSpPr/>
        <p:nvPr/>
      </p:nvGrpSpPr>
      <p:grpSpPr>
        <a:xfrm>
          <a:off x="0" y="0"/>
          <a:ext cx="0" cy="0"/>
          <a:chOff x="0" y="0"/>
          <a:chExt cx="0" cy="0"/>
        </a:xfrm>
      </p:grpSpPr>
      <p:sp>
        <p:nvSpPr>
          <p:cNvPr id="183" name="CustomShape 1"/>
          <p:cNvSpPr/>
          <p:nvPr/>
        </p:nvSpPr>
        <p:spPr>
          <a:xfrm>
            <a:off x="145800" y="149040"/>
            <a:ext cx="8851680" cy="484488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184" name="CustomShape 2"/>
          <p:cNvSpPr/>
          <p:nvPr/>
        </p:nvSpPr>
        <p:spPr>
          <a:xfrm>
            <a:off x="382680" y="33948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185" name="CustomShape 3"/>
          <p:cNvSpPr/>
          <p:nvPr/>
        </p:nvSpPr>
        <p:spPr>
          <a:xfrm>
            <a:off x="4452480" y="21996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sp>
      <p:sp>
        <p:nvSpPr>
          <p:cNvPr id="186" name="CustomShape 4"/>
          <p:cNvSpPr/>
          <p:nvPr/>
        </p:nvSpPr>
        <p:spPr>
          <a:xfrm>
            <a:off x="4957920" y="33948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187" name="CustomShape 5"/>
          <p:cNvSpPr/>
          <p:nvPr/>
        </p:nvSpPr>
        <p:spPr>
          <a:xfrm>
            <a:off x="382680" y="479880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188" name="PlaceHolder 6"/>
          <p:cNvSpPr>
            <a:spLocks noGrp="1"/>
          </p:cNvSpPr>
          <p:nvPr>
            <p:ph type="sldNum"/>
          </p:nvPr>
        </p:nvSpPr>
        <p:spPr>
          <a:xfrm>
            <a:off x="4297680" y="4602960"/>
            <a:ext cx="548280" cy="333360"/>
          </a:xfrm>
          <a:prstGeom prst="rect">
            <a:avLst/>
          </a:prstGeom>
        </p:spPr>
        <p:txBody>
          <a:bodyPr tIns="91440" bIns="91440">
            <a:noAutofit/>
          </a:bodyPr>
          <a:lstStyle/>
          <a:p>
            <a:pPr algn="ctr">
              <a:lnSpc>
                <a:spcPct val="100000"/>
              </a:lnSpc>
            </a:pPr>
            <a:fld id="{70B7FA76-90EA-4A7D-81D9-DAC6ABC39922}" type="slidenum">
              <a:rPr lang="en-US" sz="1300" b="0" strike="noStrike" spc="-1">
                <a:solidFill>
                  <a:srgbClr val="809FAF"/>
                </a:solidFill>
                <a:latin typeface="Mulish"/>
                <a:ea typeface="Mulish"/>
              </a:rPr>
              <a:t>‹#›</a:t>
            </a:fld>
            <a:endParaRPr lang="en-US" sz="1300" b="0" strike="noStrike" spc="-1">
              <a:latin typeface="Times New Roman"/>
            </a:endParaRPr>
          </a:p>
        </p:txBody>
      </p:sp>
      <p:sp>
        <p:nvSpPr>
          <p:cNvPr id="189" name="CustomShape 7"/>
          <p:cNvSpPr/>
          <p:nvPr/>
        </p:nvSpPr>
        <p:spPr>
          <a:xfrm>
            <a:off x="4957920" y="479880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190" name="PlaceHolder 8"/>
          <p:cNvSpPr>
            <a:spLocks noGrp="1"/>
          </p:cNvSpPr>
          <p:nvPr>
            <p:ph type="title"/>
          </p:nvPr>
        </p:nvSpPr>
        <p:spPr>
          <a:xfrm>
            <a:off x="969840" y="3387600"/>
            <a:ext cx="7203960" cy="531720"/>
          </a:xfrm>
          <a:prstGeom prst="rect">
            <a:avLst/>
          </a:prstGeom>
        </p:spPr>
        <p:txBody>
          <a:bodyPr tIns="91440" bIns="91440" anchor="ctr">
            <a:noAutofit/>
          </a:bodyPr>
          <a:lstStyle/>
          <a:p>
            <a:r>
              <a:rPr lang="en-US" sz="3000" b="0" strike="noStrike" spc="-1">
                <a:solidFill>
                  <a:srgbClr val="000000"/>
                </a:solidFill>
                <a:latin typeface="Arial"/>
              </a:rPr>
              <a:t>Click to edit the title text format</a:t>
            </a:r>
          </a:p>
        </p:txBody>
      </p:sp>
      <p:sp>
        <p:nvSpPr>
          <p:cNvPr id="191" name="PlaceHolder 9"/>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CFDEE7"/>
        </a:solidFill>
        <a:effectLst/>
      </p:bgPr>
    </p:bg>
    <p:spTree>
      <p:nvGrpSpPr>
        <p:cNvPr id="1" name=""/>
        <p:cNvGrpSpPr/>
        <p:nvPr/>
      </p:nvGrpSpPr>
      <p:grpSpPr>
        <a:xfrm>
          <a:off x="0" y="0"/>
          <a:ext cx="0" cy="0"/>
          <a:chOff x="0" y="0"/>
          <a:chExt cx="0" cy="0"/>
        </a:xfrm>
      </p:grpSpPr>
      <p:sp>
        <p:nvSpPr>
          <p:cNvPr id="228" name="CustomShape 1"/>
          <p:cNvSpPr/>
          <p:nvPr/>
        </p:nvSpPr>
        <p:spPr>
          <a:xfrm>
            <a:off x="145800" y="149040"/>
            <a:ext cx="8851680" cy="484488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229" name="CustomShape 2"/>
          <p:cNvSpPr/>
          <p:nvPr/>
        </p:nvSpPr>
        <p:spPr>
          <a:xfrm>
            <a:off x="382680" y="33948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230" name="CustomShape 3"/>
          <p:cNvSpPr/>
          <p:nvPr/>
        </p:nvSpPr>
        <p:spPr>
          <a:xfrm>
            <a:off x="4452480" y="21996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sp>
      <p:sp>
        <p:nvSpPr>
          <p:cNvPr id="231" name="CustomShape 4"/>
          <p:cNvSpPr/>
          <p:nvPr/>
        </p:nvSpPr>
        <p:spPr>
          <a:xfrm>
            <a:off x="4957920" y="33948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232" name="CustomShape 5"/>
          <p:cNvSpPr/>
          <p:nvPr/>
        </p:nvSpPr>
        <p:spPr>
          <a:xfrm>
            <a:off x="382680" y="4798800"/>
            <a:ext cx="3803040" cy="360"/>
          </a:xfrm>
          <a:custGeom>
            <a:avLst/>
            <a:gdLst/>
            <a:ahLst/>
            <a:cxnLst/>
            <a:rect l="l" t="t" r="r" b="b"/>
            <a:pathLst>
              <a:path w="21600" h="21600">
                <a:moveTo>
                  <a:pt x="0" y="0"/>
                </a:moveTo>
                <a:lnTo>
                  <a:pt x="21600" y="21600"/>
                </a:lnTo>
              </a:path>
            </a:pathLst>
          </a:custGeom>
          <a:noFill/>
          <a:ln w="19080">
            <a:solidFill>
              <a:schemeClr val="lt1"/>
            </a:solidFill>
            <a:round/>
            <a:headEnd type="oval" w="med" len="med"/>
          </a:ln>
        </p:spPr>
        <p:style>
          <a:lnRef idx="0">
            <a:scrgbClr r="0" g="0" b="0"/>
          </a:lnRef>
          <a:fillRef idx="0">
            <a:scrgbClr r="0" g="0" b="0"/>
          </a:fillRef>
          <a:effectRef idx="0">
            <a:scrgbClr r="0" g="0" b="0"/>
          </a:effectRef>
          <a:fontRef idx="minor"/>
        </p:style>
      </p:sp>
      <p:sp>
        <p:nvSpPr>
          <p:cNvPr id="233" name="PlaceHolder 6"/>
          <p:cNvSpPr>
            <a:spLocks noGrp="1"/>
          </p:cNvSpPr>
          <p:nvPr>
            <p:ph type="sldNum"/>
          </p:nvPr>
        </p:nvSpPr>
        <p:spPr>
          <a:xfrm>
            <a:off x="4297680" y="4602960"/>
            <a:ext cx="548280" cy="333360"/>
          </a:xfrm>
          <a:prstGeom prst="rect">
            <a:avLst/>
          </a:prstGeom>
        </p:spPr>
        <p:txBody>
          <a:bodyPr tIns="91440" bIns="91440">
            <a:noAutofit/>
          </a:bodyPr>
          <a:lstStyle/>
          <a:p>
            <a:pPr algn="ctr">
              <a:lnSpc>
                <a:spcPct val="100000"/>
              </a:lnSpc>
            </a:pPr>
            <a:fld id="{B6273902-8BB4-4F63-BD9E-AC0AD3A729E1}" type="slidenum">
              <a:rPr lang="en-US" sz="1300" b="0" strike="noStrike" spc="-1">
                <a:solidFill>
                  <a:srgbClr val="809FAF"/>
                </a:solidFill>
                <a:latin typeface="Mulish"/>
                <a:ea typeface="Mulish"/>
              </a:rPr>
              <a:t>‹#›</a:t>
            </a:fld>
            <a:endParaRPr lang="en-US" sz="1300" b="0" strike="noStrike" spc="-1">
              <a:latin typeface="Times New Roman"/>
            </a:endParaRPr>
          </a:p>
        </p:txBody>
      </p:sp>
      <p:sp>
        <p:nvSpPr>
          <p:cNvPr id="234" name="CustomShape 7"/>
          <p:cNvSpPr/>
          <p:nvPr/>
        </p:nvSpPr>
        <p:spPr>
          <a:xfrm>
            <a:off x="4957920" y="4798800"/>
            <a:ext cx="3803040" cy="360"/>
          </a:xfrm>
          <a:custGeom>
            <a:avLst/>
            <a:gdLst/>
            <a:ahLst/>
            <a:cxnLst/>
            <a:rect l="l" t="t" r="r" b="b"/>
            <a:pathLst>
              <a:path w="21600" h="21600">
                <a:moveTo>
                  <a:pt x="0" y="0"/>
                </a:moveTo>
                <a:lnTo>
                  <a:pt x="21600" y="21600"/>
                </a:lnTo>
              </a:path>
            </a:pathLst>
          </a:custGeom>
          <a:noFill/>
          <a:ln w="19080">
            <a:solidFill>
              <a:schemeClr val="lt1"/>
            </a:solidFill>
            <a:round/>
            <a:tailEnd type="oval" w="med" len="med"/>
          </a:ln>
        </p:spPr>
        <p:style>
          <a:lnRef idx="0">
            <a:scrgbClr r="0" g="0" b="0"/>
          </a:lnRef>
          <a:fillRef idx="0">
            <a:scrgbClr r="0" g="0" b="0"/>
          </a:fillRef>
          <a:effectRef idx="0">
            <a:scrgbClr r="0" g="0" b="0"/>
          </a:effectRef>
          <a:fontRef idx="minor"/>
        </p:style>
      </p:sp>
      <p:sp>
        <p:nvSpPr>
          <p:cNvPr id="235" name="PlaceHolder 8"/>
          <p:cNvSpPr>
            <a:spLocks noGrp="1"/>
          </p:cNvSpPr>
          <p:nvPr>
            <p:ph type="title"/>
          </p:nvPr>
        </p:nvSpPr>
        <p:spPr>
          <a:xfrm>
            <a:off x="1284120" y="1429560"/>
            <a:ext cx="6575760" cy="1408320"/>
          </a:xfrm>
          <a:prstGeom prst="rect">
            <a:avLst/>
          </a:prstGeom>
        </p:spPr>
        <p:txBody>
          <a:bodyPr tIns="91440" bIns="91440" anchor="ctr">
            <a:noAutofit/>
          </a:bodyPr>
          <a:lstStyle/>
          <a:p>
            <a:pPr algn="ctr">
              <a:lnSpc>
                <a:spcPct val="100000"/>
              </a:lnSpc>
            </a:pPr>
            <a:r>
              <a:rPr lang="en-US" sz="6000" b="1" strike="noStrike" spc="-1">
                <a:solidFill>
                  <a:srgbClr val="809FAF"/>
                </a:solidFill>
                <a:latin typeface="Quicksand"/>
                <a:ea typeface="Quicksand"/>
              </a:rPr>
              <a:t>xx%</a:t>
            </a:r>
            <a:endParaRPr lang="en-US" sz="6000" b="0" strike="noStrike" spc="-1">
              <a:solidFill>
                <a:srgbClr val="000000"/>
              </a:solidFill>
              <a:latin typeface="Arial"/>
            </a:endParaRPr>
          </a:p>
        </p:txBody>
      </p:sp>
      <p:sp>
        <p:nvSpPr>
          <p:cNvPr id="236" name="PlaceHolder 9"/>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7.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7.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7.xm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DEE7"/>
        </a:solidFill>
        <a:effectLst/>
      </p:bgPr>
    </p:bg>
    <p:spTree>
      <p:nvGrpSpPr>
        <p:cNvPr id="1" name=""/>
        <p:cNvGrpSpPr/>
        <p:nvPr/>
      </p:nvGrpSpPr>
      <p:grpSpPr>
        <a:xfrm>
          <a:off x="0" y="0"/>
          <a:ext cx="0" cy="0"/>
          <a:chOff x="0" y="0"/>
          <a:chExt cx="0" cy="0"/>
        </a:xfrm>
      </p:grpSpPr>
      <p:sp>
        <p:nvSpPr>
          <p:cNvPr id="273" name="TextShape 1"/>
          <p:cNvSpPr txBox="1"/>
          <p:nvPr/>
        </p:nvSpPr>
        <p:spPr>
          <a:xfrm>
            <a:off x="-504360" y="1393200"/>
            <a:ext cx="10152360" cy="3276360"/>
          </a:xfrm>
          <a:prstGeom prst="rect">
            <a:avLst/>
          </a:prstGeom>
          <a:noFill/>
          <a:ln>
            <a:noFill/>
          </a:ln>
        </p:spPr>
        <p:txBody>
          <a:bodyPr tIns="91440" bIns="91440" anchor="ctr">
            <a:noAutofit/>
          </a:bodyPr>
          <a:lstStyle/>
          <a:p>
            <a:pPr algn="ctr">
              <a:lnSpc>
                <a:spcPct val="115000"/>
              </a:lnSpc>
            </a:pPr>
            <a:r>
              <a:rPr lang="en-US" sz="6000" b="0" strike="noStrike" spc="-1" dirty="0">
                <a:solidFill>
                  <a:srgbClr val="5C5C5F"/>
                </a:solidFill>
                <a:latin typeface="Quicksand"/>
                <a:ea typeface="Quicksand"/>
              </a:rPr>
              <a:t>Advanced OCR </a:t>
            </a:r>
            <a:br>
              <a:rPr dirty="0"/>
            </a:br>
            <a:r>
              <a:rPr lang="en-US" sz="6000" b="0" strike="noStrike" spc="-1" dirty="0">
                <a:solidFill>
                  <a:srgbClr val="5C5C5F"/>
                </a:solidFill>
                <a:latin typeface="Quicksand"/>
                <a:ea typeface="Quicksand"/>
              </a:rPr>
              <a:t>&amp; Handwriting System </a:t>
            </a:r>
            <a:br>
              <a:rPr dirty="0"/>
            </a:br>
            <a:r>
              <a:rPr lang="en-US" sz="6000" b="0" strike="noStrike" spc="-1" dirty="0">
                <a:solidFill>
                  <a:srgbClr val="5C5C5F"/>
                </a:solidFill>
                <a:latin typeface="Quicksand"/>
                <a:ea typeface="Quicksand"/>
              </a:rPr>
              <a:t>with Correction</a:t>
            </a:r>
            <a:endParaRPr lang="en-US" sz="6000" b="0" strike="noStrike" spc="-1" dirty="0">
              <a:solidFill>
                <a:srgbClr val="000000"/>
              </a:solidFill>
              <a:latin typeface="Arial"/>
            </a:endParaRPr>
          </a:p>
        </p:txBody>
      </p:sp>
      <p:sp>
        <p:nvSpPr>
          <p:cNvPr id="274" name="CustomShape 2"/>
          <p:cNvSpPr/>
          <p:nvPr/>
        </p:nvSpPr>
        <p:spPr>
          <a:xfrm rot="10800000" flipH="1">
            <a:off x="1600200" y="254520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275" name="CustomShape 3"/>
          <p:cNvSpPr/>
          <p:nvPr/>
        </p:nvSpPr>
        <p:spPr>
          <a:xfrm rot="10800000" flipH="1">
            <a:off x="1600200" y="14547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276" name="CustomShape 4"/>
          <p:cNvSpPr/>
          <p:nvPr/>
        </p:nvSpPr>
        <p:spPr>
          <a:xfrm>
            <a:off x="1481040" y="184932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277" name="CustomShape 5"/>
          <p:cNvSpPr/>
          <p:nvPr/>
        </p:nvSpPr>
        <p:spPr>
          <a:xfrm>
            <a:off x="7423560" y="184932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C2468309-3469-4D7E-8F85-2E0964C93030}" type="slidenum">
              <a:rPr lang="en-US" sz="1300" b="0" strike="noStrike" spc="-1">
                <a:solidFill>
                  <a:srgbClr val="809FAF"/>
                </a:solidFill>
                <a:latin typeface="Mulish"/>
                <a:ea typeface="Mulish"/>
              </a:rPr>
              <a:t>10</a:t>
            </a:fld>
            <a:endParaRPr lang="en-US" sz="1300" b="0" strike="noStrike" spc="-1">
              <a:latin typeface="Times New Roman"/>
            </a:endParaRPr>
          </a:p>
        </p:txBody>
      </p:sp>
      <p:sp>
        <p:nvSpPr>
          <p:cNvPr id="352" name="CustomShape 2"/>
          <p:cNvSpPr/>
          <p:nvPr/>
        </p:nvSpPr>
        <p:spPr>
          <a:xfrm>
            <a:off x="1802160" y="437040"/>
            <a:ext cx="5539320" cy="4268880"/>
          </a:xfrm>
          <a:prstGeom prst="roundRect">
            <a:avLst>
              <a:gd name="adj" fmla="val 1229"/>
            </a:avLst>
          </a:prstGeom>
          <a:noFill/>
          <a:ln w="11520">
            <a:solidFill>
              <a:srgbClr val="000000">
                <a:alpha val="8000"/>
              </a:srgbClr>
            </a:solidFill>
            <a:round/>
          </a:ln>
        </p:spPr>
        <p:style>
          <a:lnRef idx="0">
            <a:scrgbClr r="0" g="0" b="0"/>
          </a:lnRef>
          <a:fillRef idx="0">
            <a:scrgbClr r="0" g="0" b="0"/>
          </a:fillRef>
          <a:effectRef idx="0">
            <a:scrgbClr r="0" g="0" b="0"/>
          </a:effectRef>
          <a:fontRef idx="minor"/>
        </p:style>
        <p:txBody>
          <a:bodyPr/>
          <a:lstStyle/>
          <a:p>
            <a:endParaRPr lang="en-GB"/>
          </a:p>
        </p:txBody>
      </p:sp>
      <p:sp>
        <p:nvSpPr>
          <p:cNvPr id="353" name="CustomShape 3"/>
          <p:cNvSpPr/>
          <p:nvPr/>
        </p:nvSpPr>
        <p:spPr>
          <a:xfrm>
            <a:off x="1926000" y="519120"/>
            <a:ext cx="383400" cy="18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468"/>
              </a:lnSpc>
            </a:pPr>
            <a:r>
              <a:rPr lang="en-US" sz="919" b="0" strike="noStrike" spc="-1">
                <a:solidFill>
                  <a:srgbClr val="443728"/>
                </a:solidFill>
                <a:latin typeface="Open Sans"/>
                <a:ea typeface="Open Sans"/>
              </a:rPr>
              <a:t>Ref.no</a:t>
            </a:r>
            <a:endParaRPr lang="en-US" sz="919" b="0" strike="noStrike" spc="-1">
              <a:latin typeface="Arial"/>
            </a:endParaRPr>
          </a:p>
        </p:txBody>
      </p:sp>
      <p:sp>
        <p:nvSpPr>
          <p:cNvPr id="354" name="CustomShape 4"/>
          <p:cNvSpPr/>
          <p:nvPr/>
        </p:nvSpPr>
        <p:spPr>
          <a:xfrm>
            <a:off x="2547720" y="519120"/>
            <a:ext cx="314280" cy="18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468"/>
              </a:lnSpc>
            </a:pPr>
            <a:r>
              <a:rPr lang="en-US" sz="919" b="0" strike="noStrike" spc="-1">
                <a:solidFill>
                  <a:srgbClr val="443728"/>
                </a:solidFill>
                <a:latin typeface="Open Sans"/>
                <a:ea typeface="Open Sans"/>
              </a:rPr>
              <a:t>Year</a:t>
            </a:r>
            <a:endParaRPr lang="en-US" sz="919" b="0" strike="noStrike" spc="-1">
              <a:latin typeface="Arial"/>
            </a:endParaRPr>
          </a:p>
        </p:txBody>
      </p:sp>
      <p:sp>
        <p:nvSpPr>
          <p:cNvPr id="355" name="CustomShape 5"/>
          <p:cNvSpPr/>
          <p:nvPr/>
        </p:nvSpPr>
        <p:spPr>
          <a:xfrm>
            <a:off x="3100320" y="519120"/>
            <a:ext cx="1563480" cy="18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468"/>
              </a:lnSpc>
            </a:pPr>
            <a:r>
              <a:rPr lang="en-US" sz="919" b="0" strike="noStrike" spc="-1">
                <a:solidFill>
                  <a:srgbClr val="443728"/>
                </a:solidFill>
                <a:latin typeface="Open Sans"/>
                <a:ea typeface="Open Sans"/>
              </a:rPr>
              <a:t>         Objective</a:t>
            </a:r>
            <a:endParaRPr lang="en-US" sz="919" b="0" strike="noStrike" spc="-1">
              <a:latin typeface="Arial"/>
            </a:endParaRPr>
          </a:p>
        </p:txBody>
      </p:sp>
      <p:sp>
        <p:nvSpPr>
          <p:cNvPr id="356" name="CustomShape 6"/>
          <p:cNvSpPr/>
          <p:nvPr/>
        </p:nvSpPr>
        <p:spPr>
          <a:xfrm>
            <a:off x="4713840" y="541080"/>
            <a:ext cx="703080" cy="18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468"/>
              </a:lnSpc>
            </a:pPr>
            <a:r>
              <a:rPr lang="en-US" sz="919" b="0" strike="noStrike" spc="-1">
                <a:solidFill>
                  <a:srgbClr val="443728"/>
                </a:solidFill>
                <a:latin typeface="Open Sans"/>
                <a:ea typeface="Open Sans"/>
              </a:rPr>
              <a:t>Dataset</a:t>
            </a:r>
            <a:endParaRPr lang="en-US" sz="919" b="0" strike="noStrike" spc="-1">
              <a:latin typeface="Arial"/>
            </a:endParaRPr>
          </a:p>
        </p:txBody>
      </p:sp>
      <p:sp>
        <p:nvSpPr>
          <p:cNvPr id="357" name="CustomShape 7"/>
          <p:cNvSpPr/>
          <p:nvPr/>
        </p:nvSpPr>
        <p:spPr>
          <a:xfrm>
            <a:off x="5566320" y="546480"/>
            <a:ext cx="819000" cy="18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468"/>
              </a:lnSpc>
            </a:pPr>
            <a:r>
              <a:rPr lang="en-US" sz="919" b="0" strike="noStrike" spc="-1">
                <a:solidFill>
                  <a:srgbClr val="443728"/>
                </a:solidFill>
                <a:latin typeface="Open Sans"/>
                <a:ea typeface="Open Sans"/>
              </a:rPr>
              <a:t>Techniques</a:t>
            </a:r>
            <a:endParaRPr lang="en-US" sz="919" b="0" strike="noStrike" spc="-1">
              <a:latin typeface="Arial"/>
            </a:endParaRPr>
          </a:p>
        </p:txBody>
      </p:sp>
      <p:sp>
        <p:nvSpPr>
          <p:cNvPr id="358" name="CustomShape 8"/>
          <p:cNvSpPr/>
          <p:nvPr/>
        </p:nvSpPr>
        <p:spPr>
          <a:xfrm>
            <a:off x="6670440" y="519120"/>
            <a:ext cx="909000" cy="37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1468"/>
              </a:lnSpc>
            </a:pPr>
            <a:r>
              <a:rPr lang="en-US" sz="919" b="0" strike="noStrike" spc="-1">
                <a:solidFill>
                  <a:srgbClr val="443728"/>
                </a:solidFill>
                <a:latin typeface="Open Sans"/>
                <a:ea typeface="Open Sans"/>
              </a:rPr>
              <a:t>Accuracy</a:t>
            </a:r>
            <a:endParaRPr lang="en-US" sz="919" b="0" strike="noStrike" spc="-1">
              <a:latin typeface="Arial"/>
            </a:endParaRPr>
          </a:p>
        </p:txBody>
      </p:sp>
      <p:sp>
        <p:nvSpPr>
          <p:cNvPr id="359" name="CustomShape 9"/>
          <p:cNvSpPr/>
          <p:nvPr/>
        </p:nvSpPr>
        <p:spPr>
          <a:xfrm>
            <a:off x="1802160" y="1013040"/>
            <a:ext cx="5539320" cy="1132200"/>
          </a:xfrm>
          <a:prstGeom prst="rect">
            <a:avLst/>
          </a:prstGeom>
          <a:solidFill>
            <a:srgbClr val="000000">
              <a:alpha val="4000"/>
            </a:srgbClr>
          </a:solidFill>
          <a:ln>
            <a:noFill/>
          </a:ln>
        </p:spPr>
        <p:style>
          <a:lnRef idx="0">
            <a:scrgbClr r="0" g="0" b="0"/>
          </a:lnRef>
          <a:fillRef idx="0">
            <a:scrgbClr r="0" g="0" b="0"/>
          </a:fillRef>
          <a:effectRef idx="0">
            <a:scrgbClr r="0" g="0" b="0"/>
          </a:effectRef>
          <a:fontRef idx="minor"/>
        </p:style>
        <p:txBody>
          <a:bodyPr/>
          <a:lstStyle/>
          <a:p>
            <a:endParaRPr lang="en-GB"/>
          </a:p>
        </p:txBody>
      </p:sp>
      <p:sp>
        <p:nvSpPr>
          <p:cNvPr id="360" name="CustomShape 10"/>
          <p:cNvSpPr/>
          <p:nvPr/>
        </p:nvSpPr>
        <p:spPr>
          <a:xfrm>
            <a:off x="1879560" y="1193040"/>
            <a:ext cx="299520" cy="247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u="sng" strike="noStrike" spc="-1">
                <a:solidFill>
                  <a:srgbClr val="808080"/>
                </a:solidFill>
                <a:uFill>
                  <a:solidFill>
                    <a:srgbClr val="FFFFFF"/>
                  </a:solidFill>
                </a:uFill>
                <a:latin typeface="Open Sans"/>
                <a:ea typeface="Open Sans"/>
              </a:rPr>
              <a:t>      4</a:t>
            </a:r>
            <a:endParaRPr lang="en-US" sz="740" b="0" strike="noStrike" spc="-1">
              <a:latin typeface="Arial"/>
            </a:endParaRPr>
          </a:p>
        </p:txBody>
      </p:sp>
      <p:sp>
        <p:nvSpPr>
          <p:cNvPr id="361" name="CustomShape 11"/>
          <p:cNvSpPr/>
          <p:nvPr/>
        </p:nvSpPr>
        <p:spPr>
          <a:xfrm>
            <a:off x="2547720" y="1041480"/>
            <a:ext cx="314280" cy="14904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a:p>
        </p:txBody>
      </p:sp>
      <p:sp>
        <p:nvSpPr>
          <p:cNvPr id="362" name="CustomShape 12"/>
          <p:cNvSpPr/>
          <p:nvPr/>
        </p:nvSpPr>
        <p:spPr>
          <a:xfrm>
            <a:off x="1926000" y="2235960"/>
            <a:ext cx="38340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strike="noStrike" spc="-1">
                <a:solidFill>
                  <a:srgbClr val="443728"/>
                </a:solidFill>
                <a:latin typeface="Open Sans"/>
                <a:ea typeface="Open Sans"/>
              </a:rPr>
              <a:t>     </a:t>
            </a:r>
            <a:r>
              <a:rPr lang="en-US" sz="740" b="0" u="sng" strike="noStrike" spc="-1">
                <a:solidFill>
                  <a:srgbClr val="808080"/>
                </a:solidFill>
                <a:uFill>
                  <a:solidFill>
                    <a:srgbClr val="FFFFFF"/>
                  </a:solidFill>
                </a:uFill>
                <a:latin typeface="Open Sans"/>
                <a:ea typeface="Open Sans"/>
              </a:rPr>
              <a:t>5</a:t>
            </a:r>
            <a:endParaRPr lang="en-US" sz="740" b="0" strike="noStrike" spc="-1">
              <a:latin typeface="Arial"/>
            </a:endParaRPr>
          </a:p>
        </p:txBody>
      </p:sp>
      <p:sp>
        <p:nvSpPr>
          <p:cNvPr id="363" name="CustomShape 13"/>
          <p:cNvSpPr/>
          <p:nvPr/>
        </p:nvSpPr>
        <p:spPr>
          <a:xfrm>
            <a:off x="2516040" y="1167480"/>
            <a:ext cx="31428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strike="noStrike" spc="-1">
                <a:solidFill>
                  <a:srgbClr val="443728"/>
                </a:solidFill>
                <a:latin typeface="Open Sans"/>
                <a:ea typeface="Open Sans"/>
              </a:rPr>
              <a:t>2022</a:t>
            </a:r>
            <a:endParaRPr lang="en-US" sz="740" b="0" strike="noStrike" spc="-1">
              <a:latin typeface="Arial"/>
            </a:endParaRPr>
          </a:p>
          <a:p>
            <a:pPr>
              <a:lnSpc>
                <a:spcPts val="1176"/>
              </a:lnSpc>
            </a:pPr>
            <a:endParaRPr lang="en-US" sz="740" b="0" strike="noStrike" spc="-1">
              <a:latin typeface="Arial"/>
            </a:endParaRPr>
          </a:p>
        </p:txBody>
      </p:sp>
      <p:sp>
        <p:nvSpPr>
          <p:cNvPr id="364" name="CustomShape 14"/>
          <p:cNvSpPr/>
          <p:nvPr/>
        </p:nvSpPr>
        <p:spPr>
          <a:xfrm>
            <a:off x="3068280" y="1167480"/>
            <a:ext cx="1563480" cy="149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1176"/>
              </a:lnSpc>
            </a:pPr>
            <a:r>
              <a:rPr lang="en-US" sz="740" b="0" strike="noStrike" spc="-1">
                <a:solidFill>
                  <a:srgbClr val="443728"/>
                </a:solidFill>
                <a:latin typeface="Open Sans"/>
                <a:ea typeface="Open Sans"/>
              </a:rPr>
              <a:t>The document provides insights into the datasets used, the techniques employed, and the accuracy achieved in various Document AI tasks. </a:t>
            </a:r>
            <a:endParaRPr lang="en-US" sz="740" b="0" strike="noStrike" spc="-1">
              <a:latin typeface="Arial"/>
            </a:endParaRPr>
          </a:p>
        </p:txBody>
      </p:sp>
      <p:sp>
        <p:nvSpPr>
          <p:cNvPr id="365" name="CustomShape 15"/>
          <p:cNvSpPr/>
          <p:nvPr/>
        </p:nvSpPr>
        <p:spPr>
          <a:xfrm>
            <a:off x="4740840" y="1161360"/>
            <a:ext cx="703080" cy="67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1176"/>
              </a:lnSpc>
            </a:pPr>
            <a:r>
              <a:rPr lang="en-US" sz="740" b="0" strike="noStrike" spc="-1">
                <a:solidFill>
                  <a:srgbClr val="443728"/>
                </a:solidFill>
                <a:latin typeface="Open Sans"/>
                <a:ea typeface="Open Sans"/>
              </a:rPr>
              <a:t>RVL-CDIP</a:t>
            </a:r>
            <a:endParaRPr lang="en-US" sz="740" b="0" strike="noStrike" spc="-1">
              <a:latin typeface="Arial"/>
            </a:endParaRPr>
          </a:p>
        </p:txBody>
      </p:sp>
      <p:sp>
        <p:nvSpPr>
          <p:cNvPr id="366" name="CustomShape 16"/>
          <p:cNvSpPr/>
          <p:nvPr/>
        </p:nvSpPr>
        <p:spPr>
          <a:xfrm>
            <a:off x="5766840" y="1167480"/>
            <a:ext cx="81900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strike="noStrike" spc="-1">
                <a:solidFill>
                  <a:srgbClr val="443728"/>
                </a:solidFill>
                <a:latin typeface="Open Sans"/>
                <a:ea typeface="Open Sans"/>
              </a:rPr>
              <a:t>DiT-B</a:t>
            </a:r>
            <a:endParaRPr lang="en-US" sz="740" b="0" strike="noStrike" spc="-1">
              <a:latin typeface="Arial"/>
            </a:endParaRPr>
          </a:p>
        </p:txBody>
      </p:sp>
      <p:sp>
        <p:nvSpPr>
          <p:cNvPr id="367" name="CustomShape 17"/>
          <p:cNvSpPr/>
          <p:nvPr/>
        </p:nvSpPr>
        <p:spPr>
          <a:xfrm>
            <a:off x="6869160" y="1167480"/>
            <a:ext cx="31644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strike="noStrike" spc="-1">
                <a:solidFill>
                  <a:srgbClr val="443728"/>
                </a:solidFill>
                <a:latin typeface="Open Sans"/>
                <a:ea typeface="Open Sans"/>
              </a:rPr>
              <a:t>92.11%</a:t>
            </a:r>
            <a:endParaRPr lang="en-US" sz="740" b="0" strike="noStrike" spc="-1">
              <a:latin typeface="Arial"/>
            </a:endParaRPr>
          </a:p>
        </p:txBody>
      </p:sp>
      <p:sp>
        <p:nvSpPr>
          <p:cNvPr id="368" name="CustomShape 18"/>
          <p:cNvSpPr/>
          <p:nvPr/>
        </p:nvSpPr>
        <p:spPr>
          <a:xfrm>
            <a:off x="1926000" y="3877920"/>
            <a:ext cx="38340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u="sng" strike="noStrike" spc="-1">
                <a:solidFill>
                  <a:srgbClr val="808080"/>
                </a:solidFill>
                <a:uFill>
                  <a:solidFill>
                    <a:srgbClr val="FFFFFF"/>
                  </a:solidFill>
                </a:uFill>
                <a:latin typeface="Open Sans"/>
                <a:ea typeface="Open Sans"/>
              </a:rPr>
              <a:t>    6</a:t>
            </a:r>
            <a:endParaRPr lang="en-US" sz="740" b="0" strike="noStrike" spc="-1">
              <a:latin typeface="Arial"/>
            </a:endParaRPr>
          </a:p>
        </p:txBody>
      </p:sp>
      <p:sp>
        <p:nvSpPr>
          <p:cNvPr id="369" name="CustomShape 19"/>
          <p:cNvSpPr/>
          <p:nvPr/>
        </p:nvSpPr>
        <p:spPr>
          <a:xfrm>
            <a:off x="2426040" y="3877920"/>
            <a:ext cx="31428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strike="noStrike" spc="-1">
                <a:solidFill>
                  <a:srgbClr val="443728"/>
                </a:solidFill>
                <a:latin typeface="Open Sans"/>
                <a:ea typeface="Open Sans"/>
              </a:rPr>
              <a:t>2023</a:t>
            </a:r>
            <a:endParaRPr lang="en-US" sz="740" b="0" strike="noStrike" spc="-1">
              <a:latin typeface="Arial"/>
            </a:endParaRPr>
          </a:p>
        </p:txBody>
      </p:sp>
      <p:sp>
        <p:nvSpPr>
          <p:cNvPr id="370" name="CustomShape 20"/>
          <p:cNvSpPr/>
          <p:nvPr/>
        </p:nvSpPr>
        <p:spPr>
          <a:xfrm>
            <a:off x="3099960" y="3493440"/>
            <a:ext cx="1556640" cy="895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1176"/>
              </a:lnSpc>
            </a:pPr>
            <a:r>
              <a:rPr lang="en-US" sz="740" b="0" strike="noStrike" spc="-1">
                <a:solidFill>
                  <a:srgbClr val="443728"/>
                </a:solidFill>
                <a:latin typeface="Open Sans"/>
                <a:ea typeface="Open Sans"/>
              </a:rPr>
              <a:t>Presenting a The objective of the research is to develop a unified model for incremental multilingual text recognition (IMLTR) that can recognize text instances in different languages. </a:t>
            </a:r>
            <a:endParaRPr lang="en-US" sz="740" b="0" strike="noStrike" spc="-1">
              <a:latin typeface="Arial"/>
            </a:endParaRPr>
          </a:p>
        </p:txBody>
      </p:sp>
      <p:sp>
        <p:nvSpPr>
          <p:cNvPr id="371" name="CustomShape 21"/>
          <p:cNvSpPr/>
          <p:nvPr/>
        </p:nvSpPr>
        <p:spPr>
          <a:xfrm>
            <a:off x="4902120" y="3877920"/>
            <a:ext cx="703080" cy="74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1176"/>
              </a:lnSpc>
            </a:pPr>
            <a:r>
              <a:rPr lang="en-US" sz="740" b="0" strike="noStrike" spc="-1">
                <a:solidFill>
                  <a:srgbClr val="443728"/>
                </a:solidFill>
                <a:latin typeface="Open Sans"/>
                <a:ea typeface="Open Sans"/>
              </a:rPr>
              <a:t>MLT17</a:t>
            </a:r>
            <a:endParaRPr lang="en-US" sz="740" b="0" strike="noStrike" spc="-1">
              <a:latin typeface="Arial"/>
            </a:endParaRPr>
          </a:p>
        </p:txBody>
      </p:sp>
      <p:sp>
        <p:nvSpPr>
          <p:cNvPr id="372" name="CustomShape 22"/>
          <p:cNvSpPr/>
          <p:nvPr/>
        </p:nvSpPr>
        <p:spPr>
          <a:xfrm>
            <a:off x="6727680" y="3877920"/>
            <a:ext cx="48996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strike="noStrike" spc="-1">
                <a:solidFill>
                  <a:srgbClr val="443728"/>
                </a:solidFill>
                <a:latin typeface="Open Sans"/>
                <a:ea typeface="Open Sans"/>
              </a:rPr>
              <a:t>78.4%</a:t>
            </a:r>
            <a:endParaRPr lang="en-US" sz="740" b="0" strike="noStrike" spc="-1">
              <a:latin typeface="Arial"/>
            </a:endParaRPr>
          </a:p>
        </p:txBody>
      </p:sp>
      <p:sp>
        <p:nvSpPr>
          <p:cNvPr id="373" name="CustomShape 23"/>
          <p:cNvSpPr/>
          <p:nvPr/>
        </p:nvSpPr>
        <p:spPr>
          <a:xfrm>
            <a:off x="2433960" y="2407320"/>
            <a:ext cx="31428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strike="noStrike" spc="-1">
                <a:solidFill>
                  <a:srgbClr val="443728"/>
                </a:solidFill>
                <a:latin typeface="Open Sans"/>
                <a:ea typeface="Open Sans"/>
              </a:rPr>
              <a:t>2023</a:t>
            </a:r>
            <a:endParaRPr lang="en-US" sz="740" b="0" strike="noStrike" spc="-1">
              <a:latin typeface="Arial"/>
            </a:endParaRPr>
          </a:p>
        </p:txBody>
      </p:sp>
      <p:sp>
        <p:nvSpPr>
          <p:cNvPr id="374" name="CustomShape 24"/>
          <p:cNvSpPr/>
          <p:nvPr/>
        </p:nvSpPr>
        <p:spPr>
          <a:xfrm>
            <a:off x="3052080" y="2332800"/>
            <a:ext cx="1671120" cy="99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1176"/>
              </a:lnSpc>
            </a:pPr>
            <a:r>
              <a:rPr lang="en-US" sz="740" b="0" strike="noStrike" spc="-1">
                <a:solidFill>
                  <a:srgbClr val="443728"/>
                </a:solidFill>
                <a:latin typeface="Open Sans"/>
                <a:ea typeface="Open Sans"/>
              </a:rPr>
              <a:t>Presenting a Convolutional Neural Network (CNN) model for Handwritten Text Recognition, with a focus on English alphabetic and numeric characters</a:t>
            </a:r>
            <a:endParaRPr lang="en-US" sz="740" b="0" strike="noStrike" spc="-1">
              <a:latin typeface="Arial"/>
            </a:endParaRPr>
          </a:p>
        </p:txBody>
      </p:sp>
      <p:sp>
        <p:nvSpPr>
          <p:cNvPr id="375" name="CustomShape 25"/>
          <p:cNvSpPr/>
          <p:nvPr/>
        </p:nvSpPr>
        <p:spPr>
          <a:xfrm>
            <a:off x="4788360" y="2407320"/>
            <a:ext cx="703080" cy="74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1176"/>
              </a:lnSpc>
            </a:pPr>
            <a:r>
              <a:rPr lang="en-US" sz="740" b="0" strike="noStrike" spc="-1">
                <a:solidFill>
                  <a:srgbClr val="443728"/>
                </a:solidFill>
                <a:latin typeface="Open Sans"/>
                <a:ea typeface="Open Sans"/>
              </a:rPr>
              <a:t>the National Institute of Science and Technology (NIST)</a:t>
            </a:r>
            <a:endParaRPr lang="en-US" sz="740" b="0" strike="noStrike" spc="-1">
              <a:latin typeface="Arial"/>
            </a:endParaRPr>
          </a:p>
        </p:txBody>
      </p:sp>
      <p:sp>
        <p:nvSpPr>
          <p:cNvPr id="376" name="CustomShape 26"/>
          <p:cNvSpPr/>
          <p:nvPr/>
        </p:nvSpPr>
        <p:spPr>
          <a:xfrm>
            <a:off x="5729760" y="2407320"/>
            <a:ext cx="81900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strike="noStrike" spc="-1">
                <a:solidFill>
                  <a:srgbClr val="443728"/>
                </a:solidFill>
                <a:latin typeface="Open Sans"/>
                <a:ea typeface="Open Sans"/>
              </a:rPr>
              <a:t>CNN</a:t>
            </a:r>
            <a:endParaRPr lang="en-US" sz="740" b="0" strike="noStrike" spc="-1">
              <a:latin typeface="Arial"/>
            </a:endParaRPr>
          </a:p>
        </p:txBody>
      </p:sp>
      <p:sp>
        <p:nvSpPr>
          <p:cNvPr id="377" name="CustomShape 27"/>
          <p:cNvSpPr/>
          <p:nvPr/>
        </p:nvSpPr>
        <p:spPr>
          <a:xfrm>
            <a:off x="6613920" y="2407320"/>
            <a:ext cx="489960" cy="149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1176"/>
              </a:lnSpc>
            </a:pPr>
            <a:r>
              <a:rPr lang="en-US" sz="740" b="0" strike="noStrike" spc="-1">
                <a:solidFill>
                  <a:srgbClr val="443728"/>
                </a:solidFill>
                <a:latin typeface="Open Sans"/>
                <a:ea typeface="Open Sans"/>
              </a:rPr>
              <a:t>90.54%</a:t>
            </a:r>
            <a:endParaRPr lang="en-US" sz="740" b="0" strike="noStrike" spc="-1">
              <a:latin typeface="Arial"/>
            </a:endParaRPr>
          </a:p>
        </p:txBody>
      </p:sp>
      <p:sp>
        <p:nvSpPr>
          <p:cNvPr id="378" name="CustomShape 28"/>
          <p:cNvSpPr/>
          <p:nvPr/>
        </p:nvSpPr>
        <p:spPr>
          <a:xfrm>
            <a:off x="5824800" y="3728160"/>
            <a:ext cx="703080" cy="74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1176"/>
              </a:lnSpc>
            </a:pPr>
            <a:r>
              <a:rPr lang="en-US" sz="740" b="0" strike="noStrike" spc="-1">
                <a:solidFill>
                  <a:srgbClr val="443728"/>
                </a:solidFill>
                <a:latin typeface="Open Sans"/>
                <a:ea typeface="Open Sans"/>
              </a:rPr>
              <a:t>the Multiplexed Routing Network (MRN),</a:t>
            </a:r>
            <a:endParaRPr lang="en-US" sz="74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extShape 1"/>
          <p:cNvSpPr txBox="1"/>
          <p:nvPr/>
        </p:nvSpPr>
        <p:spPr>
          <a:xfrm>
            <a:off x="1730160" y="1975320"/>
            <a:ext cx="6608880" cy="649800"/>
          </a:xfrm>
          <a:prstGeom prst="rect">
            <a:avLst/>
          </a:prstGeom>
          <a:noFill/>
          <a:ln>
            <a:noFill/>
          </a:ln>
        </p:spPr>
        <p:txBody>
          <a:bodyPr tIns="91440" bIns="91440" anchor="ctr">
            <a:noAutofit/>
          </a:bodyPr>
          <a:lstStyle/>
          <a:p>
            <a:pPr algn="ctr">
              <a:lnSpc>
                <a:spcPct val="100000"/>
              </a:lnSpc>
            </a:pPr>
            <a:r>
              <a:rPr lang="en-US" sz="5000" b="1" strike="noStrike" spc="-1">
                <a:solidFill>
                  <a:srgbClr val="5C5C5F"/>
                </a:solidFill>
                <a:latin typeface="Quicksand"/>
                <a:ea typeface="Quicksand"/>
              </a:rPr>
              <a:t>System Architecture</a:t>
            </a:r>
            <a:endParaRPr lang="en-US" sz="5000" b="0" strike="noStrike" spc="-1">
              <a:solidFill>
                <a:srgbClr val="000000"/>
              </a:solidFill>
              <a:latin typeface="Arial"/>
            </a:endParaRPr>
          </a:p>
        </p:txBody>
      </p:sp>
      <p:sp>
        <p:nvSpPr>
          <p:cNvPr id="380" name="TextShape 2"/>
          <p:cNvSpPr txBox="1"/>
          <p:nvPr/>
        </p:nvSpPr>
        <p:spPr>
          <a:xfrm>
            <a:off x="719280" y="188280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05</a:t>
            </a:r>
            <a:endParaRPr lang="en-US" sz="6000" b="0" strike="noStrike" spc="-1">
              <a:solidFill>
                <a:srgbClr val="000000"/>
              </a:solidFill>
              <a:latin typeface="Arial"/>
            </a:endParaRPr>
          </a:p>
        </p:txBody>
      </p:sp>
      <p:sp>
        <p:nvSpPr>
          <p:cNvPr id="381"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0E400845-5E67-4CA8-9B17-458F573F4EF3}" type="slidenum">
              <a:rPr lang="en-US" sz="1300" b="0" strike="noStrike" spc="-1">
                <a:solidFill>
                  <a:srgbClr val="809FAF"/>
                </a:solidFill>
                <a:latin typeface="Mulish"/>
                <a:ea typeface="Mulish"/>
              </a:rPr>
              <a:t>11</a:t>
            </a:fld>
            <a:endParaRPr lang="en-US" sz="1300" b="0" strike="noStrike" spc="-1">
              <a:latin typeface="Times New Roman"/>
            </a:endParaRPr>
          </a:p>
        </p:txBody>
      </p:sp>
      <p:sp>
        <p:nvSpPr>
          <p:cNvPr id="382" name="CustomShape 4"/>
          <p:cNvSpPr/>
          <p:nvPr/>
        </p:nvSpPr>
        <p:spPr>
          <a:xfrm>
            <a:off x="859680" y="2886120"/>
            <a:ext cx="6823440" cy="36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83" name="CustomShape 5"/>
          <p:cNvSpPr/>
          <p:nvPr/>
        </p:nvSpPr>
        <p:spPr>
          <a:xfrm>
            <a:off x="885600" y="1690200"/>
            <a:ext cx="6823440" cy="2376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84" name="CustomShape 6"/>
          <p:cNvSpPr/>
          <p:nvPr/>
        </p:nvSpPr>
        <p:spPr>
          <a:xfrm>
            <a:off x="2694240" y="340092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 name="Picture 2"/>
          <p:cNvPicPr/>
          <p:nvPr/>
        </p:nvPicPr>
        <p:blipFill>
          <a:blip r:embed="rId2"/>
          <a:srcRect l="36937" t="21544" r="43799" b="7852"/>
          <a:stretch/>
        </p:blipFill>
        <p:spPr>
          <a:xfrm>
            <a:off x="2758680" y="376560"/>
            <a:ext cx="3626280" cy="439020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Picture 385"/>
          <p:cNvPicPr/>
          <p:nvPr/>
        </p:nvPicPr>
        <p:blipFill>
          <a:blip r:embed="rId2"/>
          <a:srcRect l="292" t="3125"/>
          <a:stretch/>
        </p:blipFill>
        <p:spPr>
          <a:xfrm>
            <a:off x="396000" y="609600"/>
            <a:ext cx="8352000" cy="3722915"/>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TextShape 1"/>
          <p:cNvSpPr txBox="1"/>
          <p:nvPr/>
        </p:nvSpPr>
        <p:spPr>
          <a:xfrm>
            <a:off x="2912760" y="1921680"/>
            <a:ext cx="4896720" cy="841320"/>
          </a:xfrm>
          <a:prstGeom prst="rect">
            <a:avLst/>
          </a:prstGeom>
          <a:noFill/>
          <a:ln>
            <a:noFill/>
          </a:ln>
        </p:spPr>
        <p:txBody>
          <a:bodyPr tIns="91440" bIns="91440" anchor="ctr">
            <a:noAutofit/>
          </a:bodyPr>
          <a:lstStyle/>
          <a:p>
            <a:pPr algn="ctr">
              <a:lnSpc>
                <a:spcPct val="100000"/>
              </a:lnSpc>
            </a:pPr>
            <a:br/>
            <a:br/>
            <a:r>
              <a:rPr lang="en-US" sz="5000" b="1" strike="noStrike" spc="-1">
                <a:solidFill>
                  <a:srgbClr val="5C5C5F"/>
                </a:solidFill>
                <a:latin typeface="Quicksand"/>
                <a:ea typeface="Quicksand"/>
              </a:rPr>
              <a:t>Function List</a:t>
            </a:r>
            <a:br/>
            <a:br/>
            <a:endParaRPr lang="en-US" sz="5000" b="0" strike="noStrike" spc="-1">
              <a:solidFill>
                <a:srgbClr val="000000"/>
              </a:solidFill>
              <a:latin typeface="Arial"/>
            </a:endParaRPr>
          </a:p>
        </p:txBody>
      </p:sp>
      <p:sp>
        <p:nvSpPr>
          <p:cNvPr id="388" name="TextShape 2"/>
          <p:cNvSpPr txBox="1"/>
          <p:nvPr/>
        </p:nvSpPr>
        <p:spPr>
          <a:xfrm>
            <a:off x="1675080" y="186804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06</a:t>
            </a:r>
            <a:endParaRPr lang="en-US" sz="6000" b="0" strike="noStrike" spc="-1">
              <a:solidFill>
                <a:srgbClr val="000000"/>
              </a:solidFill>
              <a:latin typeface="Arial"/>
            </a:endParaRPr>
          </a:p>
        </p:txBody>
      </p:sp>
      <p:sp>
        <p:nvSpPr>
          <p:cNvPr id="389"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A529F53A-55AA-4950-9C45-D0A78085EBCA}" type="slidenum">
              <a:rPr lang="en-US" sz="1300" b="0" strike="noStrike" spc="-1">
                <a:solidFill>
                  <a:srgbClr val="809FAF"/>
                </a:solidFill>
                <a:latin typeface="Mulish"/>
                <a:ea typeface="Mulish"/>
              </a:rPr>
              <a:t>14</a:t>
            </a:fld>
            <a:endParaRPr lang="en-US" sz="1300" b="0" strike="noStrike" spc="-1">
              <a:latin typeface="Times New Roman"/>
            </a:endParaRPr>
          </a:p>
        </p:txBody>
      </p:sp>
      <p:sp>
        <p:nvSpPr>
          <p:cNvPr id="390"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91"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92" name="CustomShape 6"/>
          <p:cNvSpPr/>
          <p:nvPr/>
        </p:nvSpPr>
        <p:spPr>
          <a:xfrm>
            <a:off x="291276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393" name="CustomShape 7"/>
          <p:cNvSpPr/>
          <p:nvPr/>
        </p:nvSpPr>
        <p:spPr>
          <a:xfrm>
            <a:off x="7543440" y="224676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8A2607B6-5658-40AE-B0B1-76C57226995C}" type="slidenum">
              <a:rPr lang="en-US" sz="1300" b="0" strike="noStrike" spc="-1">
                <a:solidFill>
                  <a:srgbClr val="809FAF"/>
                </a:solidFill>
                <a:latin typeface="Mulish"/>
                <a:ea typeface="Mulish"/>
              </a:rPr>
              <a:t>15</a:t>
            </a:fld>
            <a:endParaRPr lang="en-US" sz="1300" b="0" strike="noStrike" spc="-1">
              <a:latin typeface="Times New Roman"/>
            </a:endParaRPr>
          </a:p>
        </p:txBody>
      </p:sp>
      <p:pic>
        <p:nvPicPr>
          <p:cNvPr id="395" name="Picture 2"/>
          <p:cNvPicPr/>
          <p:nvPr/>
        </p:nvPicPr>
        <p:blipFill>
          <a:blip r:embed="rId2"/>
          <a:stretch/>
        </p:blipFill>
        <p:spPr>
          <a:xfrm>
            <a:off x="1090080" y="532800"/>
            <a:ext cx="1011600" cy="1011600"/>
          </a:xfrm>
          <a:prstGeom prst="rect">
            <a:avLst/>
          </a:prstGeom>
          <a:ln>
            <a:noFill/>
          </a:ln>
        </p:spPr>
      </p:pic>
      <p:sp>
        <p:nvSpPr>
          <p:cNvPr id="396" name="CustomShape 2"/>
          <p:cNvSpPr/>
          <p:nvPr/>
        </p:nvSpPr>
        <p:spPr>
          <a:xfrm>
            <a:off x="852840" y="1680480"/>
            <a:ext cx="1792080" cy="25812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Sign Up &amp; Login</a:t>
            </a:r>
            <a:endParaRPr lang="en-US" sz="1400" b="0" strike="noStrike" spc="-1">
              <a:latin typeface="Arial"/>
            </a:endParaRPr>
          </a:p>
        </p:txBody>
      </p:sp>
      <p:pic>
        <p:nvPicPr>
          <p:cNvPr id="397" name="Picture 5"/>
          <p:cNvPicPr/>
          <p:nvPr/>
        </p:nvPicPr>
        <p:blipFill>
          <a:blip r:embed="rId3"/>
          <a:stretch/>
        </p:blipFill>
        <p:spPr>
          <a:xfrm>
            <a:off x="2938320" y="-31320"/>
            <a:ext cx="1914120" cy="1914120"/>
          </a:xfrm>
          <a:prstGeom prst="rect">
            <a:avLst/>
          </a:prstGeom>
          <a:ln>
            <a:noFill/>
          </a:ln>
        </p:spPr>
      </p:pic>
      <p:sp>
        <p:nvSpPr>
          <p:cNvPr id="398" name="CustomShape 3"/>
          <p:cNvSpPr/>
          <p:nvPr/>
        </p:nvSpPr>
        <p:spPr>
          <a:xfrm>
            <a:off x="3184920" y="1663560"/>
            <a:ext cx="1792080" cy="25812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Image Uploud</a:t>
            </a:r>
            <a:endParaRPr lang="en-US" sz="1400" b="0" strike="noStrike" spc="-1">
              <a:latin typeface="Arial"/>
            </a:endParaRPr>
          </a:p>
        </p:txBody>
      </p:sp>
      <p:pic>
        <p:nvPicPr>
          <p:cNvPr id="399" name="Picture 12"/>
          <p:cNvPicPr/>
          <p:nvPr/>
        </p:nvPicPr>
        <p:blipFill>
          <a:blip r:embed="rId4"/>
          <a:stretch/>
        </p:blipFill>
        <p:spPr>
          <a:xfrm>
            <a:off x="5337000" y="275760"/>
            <a:ext cx="2334960" cy="1299600"/>
          </a:xfrm>
          <a:prstGeom prst="rect">
            <a:avLst/>
          </a:prstGeom>
          <a:ln>
            <a:noFill/>
          </a:ln>
        </p:spPr>
      </p:pic>
      <p:sp>
        <p:nvSpPr>
          <p:cNvPr id="400" name="CustomShape 4"/>
          <p:cNvSpPr/>
          <p:nvPr/>
        </p:nvSpPr>
        <p:spPr>
          <a:xfrm>
            <a:off x="5788800" y="1624680"/>
            <a:ext cx="1792080" cy="25812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Take picture</a:t>
            </a:r>
            <a:endParaRPr lang="en-US" sz="1400" b="0" strike="noStrike" spc="-1">
              <a:latin typeface="Arial"/>
            </a:endParaRPr>
          </a:p>
        </p:txBody>
      </p:sp>
      <p:pic>
        <p:nvPicPr>
          <p:cNvPr id="401" name="Picture 20"/>
          <p:cNvPicPr/>
          <p:nvPr/>
        </p:nvPicPr>
        <p:blipFill>
          <a:blip r:embed="rId5"/>
          <a:stretch/>
        </p:blipFill>
        <p:spPr>
          <a:xfrm>
            <a:off x="500760" y="2016000"/>
            <a:ext cx="1685880" cy="1182600"/>
          </a:xfrm>
          <a:prstGeom prst="rect">
            <a:avLst/>
          </a:prstGeom>
          <a:ln>
            <a:noFill/>
          </a:ln>
        </p:spPr>
      </p:pic>
      <p:sp>
        <p:nvSpPr>
          <p:cNvPr id="402" name="CustomShape 5"/>
          <p:cNvSpPr/>
          <p:nvPr/>
        </p:nvSpPr>
        <p:spPr>
          <a:xfrm>
            <a:off x="608760" y="3219120"/>
            <a:ext cx="1792080" cy="25812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Crop the picture</a:t>
            </a:r>
            <a:endParaRPr lang="en-US" sz="1400" b="0" strike="noStrike" spc="-1">
              <a:latin typeface="Arial"/>
            </a:endParaRPr>
          </a:p>
        </p:txBody>
      </p:sp>
      <p:pic>
        <p:nvPicPr>
          <p:cNvPr id="403" name="صورة 1401847595"/>
          <p:cNvPicPr/>
          <p:nvPr/>
        </p:nvPicPr>
        <p:blipFill>
          <a:blip r:embed="rId6"/>
          <a:srcRect l="-198" t="44647" r="37354" b="41143"/>
          <a:stretch/>
        </p:blipFill>
        <p:spPr>
          <a:xfrm>
            <a:off x="2544120" y="2154240"/>
            <a:ext cx="1536840" cy="688320"/>
          </a:xfrm>
          <a:prstGeom prst="rect">
            <a:avLst/>
          </a:prstGeom>
          <a:ln>
            <a:noFill/>
          </a:ln>
        </p:spPr>
      </p:pic>
      <p:sp>
        <p:nvSpPr>
          <p:cNvPr id="404" name="CustomShape 6"/>
          <p:cNvSpPr/>
          <p:nvPr/>
        </p:nvSpPr>
        <p:spPr>
          <a:xfrm>
            <a:off x="2645280" y="3111120"/>
            <a:ext cx="1792080" cy="25812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Choose the model</a:t>
            </a:r>
            <a:endParaRPr lang="en-US" sz="1400" b="0" strike="noStrike" spc="-1">
              <a:latin typeface="Arial"/>
            </a:endParaRPr>
          </a:p>
        </p:txBody>
      </p:sp>
      <p:pic>
        <p:nvPicPr>
          <p:cNvPr id="405" name="Picture 28"/>
          <p:cNvPicPr/>
          <p:nvPr/>
        </p:nvPicPr>
        <p:blipFill>
          <a:blip r:embed="rId7"/>
          <a:srcRect l="21998" t="10423" r="30738" b="19516"/>
          <a:stretch/>
        </p:blipFill>
        <p:spPr>
          <a:xfrm>
            <a:off x="4773960" y="1922040"/>
            <a:ext cx="1014480" cy="1182600"/>
          </a:xfrm>
          <a:prstGeom prst="rect">
            <a:avLst/>
          </a:prstGeom>
          <a:ln>
            <a:noFill/>
          </a:ln>
        </p:spPr>
      </p:pic>
      <p:sp>
        <p:nvSpPr>
          <p:cNvPr id="406" name="CustomShape 7"/>
          <p:cNvSpPr/>
          <p:nvPr/>
        </p:nvSpPr>
        <p:spPr>
          <a:xfrm>
            <a:off x="4852800" y="3219120"/>
            <a:ext cx="1792080" cy="25812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Text Extraction </a:t>
            </a:r>
            <a:endParaRPr lang="en-US" sz="1400" b="0" strike="noStrike" spc="-1">
              <a:latin typeface="Arial"/>
            </a:endParaRPr>
          </a:p>
        </p:txBody>
      </p:sp>
      <p:pic>
        <p:nvPicPr>
          <p:cNvPr id="407" name="Picture 31"/>
          <p:cNvPicPr/>
          <p:nvPr/>
        </p:nvPicPr>
        <p:blipFill>
          <a:blip r:embed="rId8"/>
          <a:srcRect l="534" t="10749" b="14170"/>
          <a:stretch/>
        </p:blipFill>
        <p:spPr>
          <a:xfrm>
            <a:off x="7075440" y="2043000"/>
            <a:ext cx="1299960" cy="1056960"/>
          </a:xfrm>
          <a:prstGeom prst="rect">
            <a:avLst/>
          </a:prstGeom>
          <a:ln>
            <a:noFill/>
          </a:ln>
        </p:spPr>
      </p:pic>
      <p:sp>
        <p:nvSpPr>
          <p:cNvPr id="408" name="CustomShape 8"/>
          <p:cNvSpPr/>
          <p:nvPr/>
        </p:nvSpPr>
        <p:spPr>
          <a:xfrm>
            <a:off x="6957360" y="3260520"/>
            <a:ext cx="1792080" cy="25812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Dark Mode</a:t>
            </a:r>
            <a:endParaRPr lang="en-US" sz="1400" b="0" strike="noStrike" spc="-1">
              <a:latin typeface="Arial"/>
            </a:endParaRPr>
          </a:p>
        </p:txBody>
      </p:sp>
      <p:pic>
        <p:nvPicPr>
          <p:cNvPr id="409" name="Picture 36"/>
          <p:cNvPicPr/>
          <p:nvPr/>
        </p:nvPicPr>
        <p:blipFill>
          <a:blip r:embed="rId9"/>
          <a:srcRect l="2417" r="2417" b="3549"/>
          <a:stretch/>
        </p:blipFill>
        <p:spPr>
          <a:xfrm>
            <a:off x="362160" y="3600360"/>
            <a:ext cx="1455480" cy="975240"/>
          </a:xfrm>
          <a:prstGeom prst="rect">
            <a:avLst/>
          </a:prstGeom>
          <a:ln>
            <a:noFill/>
          </a:ln>
        </p:spPr>
      </p:pic>
      <p:sp>
        <p:nvSpPr>
          <p:cNvPr id="410" name="CustomShape 9"/>
          <p:cNvSpPr/>
          <p:nvPr/>
        </p:nvSpPr>
        <p:spPr>
          <a:xfrm>
            <a:off x="1748880" y="4546800"/>
            <a:ext cx="1189080" cy="21024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Font family</a:t>
            </a:r>
            <a:endParaRPr lang="en-US" sz="1400" b="0" strike="noStrike" spc="-1">
              <a:latin typeface="Arial"/>
            </a:endParaRPr>
          </a:p>
        </p:txBody>
      </p:sp>
      <p:pic>
        <p:nvPicPr>
          <p:cNvPr id="411" name="Picture 50"/>
          <p:cNvPicPr/>
          <p:nvPr/>
        </p:nvPicPr>
        <p:blipFill>
          <a:blip r:embed="rId10"/>
          <a:srcRect l="3576" t="22148" r="7913" b="16507"/>
          <a:stretch/>
        </p:blipFill>
        <p:spPr>
          <a:xfrm>
            <a:off x="7000200" y="3600360"/>
            <a:ext cx="1450440" cy="1005120"/>
          </a:xfrm>
          <a:prstGeom prst="rect">
            <a:avLst/>
          </a:prstGeom>
          <a:ln>
            <a:noFill/>
          </a:ln>
        </p:spPr>
      </p:pic>
      <p:sp>
        <p:nvSpPr>
          <p:cNvPr id="412" name="CustomShape 10"/>
          <p:cNvSpPr/>
          <p:nvPr/>
        </p:nvSpPr>
        <p:spPr>
          <a:xfrm>
            <a:off x="5542920" y="4538160"/>
            <a:ext cx="1189080" cy="21024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Font Size</a:t>
            </a:r>
            <a:endParaRPr lang="en-US" sz="1400" b="0" strike="noStrike" spc="-1">
              <a:latin typeface="Arial"/>
            </a:endParaRPr>
          </a:p>
        </p:txBody>
      </p:sp>
      <p:pic>
        <p:nvPicPr>
          <p:cNvPr id="413" name="Picture 63"/>
          <p:cNvPicPr/>
          <p:nvPr/>
        </p:nvPicPr>
        <p:blipFill>
          <a:blip r:embed="rId11"/>
          <a:srcRect l="1752" b="11985"/>
          <a:stretch/>
        </p:blipFill>
        <p:spPr>
          <a:xfrm>
            <a:off x="3255120" y="3519000"/>
            <a:ext cx="1851840" cy="929520"/>
          </a:xfrm>
          <a:prstGeom prst="rect">
            <a:avLst/>
          </a:prstGeom>
          <a:ln>
            <a:noFill/>
          </a:ln>
        </p:spPr>
      </p:pic>
      <p:sp>
        <p:nvSpPr>
          <p:cNvPr id="414" name="CustomShape 11"/>
          <p:cNvSpPr/>
          <p:nvPr/>
        </p:nvSpPr>
        <p:spPr>
          <a:xfrm>
            <a:off x="3788280" y="4511160"/>
            <a:ext cx="1189080" cy="21024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1400" b="1" strike="noStrike" spc="-1">
                <a:solidFill>
                  <a:srgbClr val="809FAF"/>
                </a:solidFill>
                <a:latin typeface="Quicksand"/>
                <a:ea typeface="Quicksand"/>
              </a:rPr>
              <a:t>Font Style</a:t>
            </a:r>
            <a:endParaRPr lang="en-US" sz="14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extShape 1"/>
          <p:cNvSpPr txBox="1"/>
          <p:nvPr/>
        </p:nvSpPr>
        <p:spPr>
          <a:xfrm>
            <a:off x="2912760" y="1921680"/>
            <a:ext cx="4896720" cy="841320"/>
          </a:xfrm>
          <a:prstGeom prst="rect">
            <a:avLst/>
          </a:prstGeom>
          <a:noFill/>
          <a:ln>
            <a:noFill/>
          </a:ln>
        </p:spPr>
        <p:txBody>
          <a:bodyPr tIns="91440" bIns="91440" anchor="ctr">
            <a:noAutofit/>
          </a:bodyPr>
          <a:lstStyle/>
          <a:p>
            <a:pPr algn="ctr">
              <a:lnSpc>
                <a:spcPct val="100000"/>
              </a:lnSpc>
            </a:pPr>
            <a:br/>
            <a:r>
              <a:rPr lang="en-US" sz="3600" b="1" strike="noStrike" spc="-1">
                <a:solidFill>
                  <a:srgbClr val="5C5C5F"/>
                </a:solidFill>
                <a:latin typeface="Quicksand"/>
                <a:ea typeface="Quicksand"/>
              </a:rPr>
              <a:t>Models &amp; Techniques</a:t>
            </a:r>
            <a:br/>
            <a:endParaRPr lang="en-US" sz="3600" b="0" strike="noStrike" spc="-1">
              <a:solidFill>
                <a:srgbClr val="000000"/>
              </a:solidFill>
              <a:latin typeface="Arial"/>
            </a:endParaRPr>
          </a:p>
        </p:txBody>
      </p:sp>
      <p:sp>
        <p:nvSpPr>
          <p:cNvPr id="416" name="TextShape 2"/>
          <p:cNvSpPr txBox="1"/>
          <p:nvPr/>
        </p:nvSpPr>
        <p:spPr>
          <a:xfrm>
            <a:off x="1675080" y="186804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07</a:t>
            </a:r>
            <a:endParaRPr lang="en-US" sz="6000" b="0" strike="noStrike" spc="-1">
              <a:solidFill>
                <a:srgbClr val="000000"/>
              </a:solidFill>
              <a:latin typeface="Arial"/>
            </a:endParaRPr>
          </a:p>
        </p:txBody>
      </p:sp>
      <p:sp>
        <p:nvSpPr>
          <p:cNvPr id="417"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E6BD08B0-3B7A-457C-A2AC-C050242D753F}" type="slidenum">
              <a:rPr lang="en-US" sz="1300" b="0" strike="noStrike" spc="-1">
                <a:solidFill>
                  <a:srgbClr val="809FAF"/>
                </a:solidFill>
                <a:latin typeface="Mulish"/>
                <a:ea typeface="Mulish"/>
              </a:rPr>
              <a:t>16</a:t>
            </a:fld>
            <a:endParaRPr lang="en-US" sz="1300" b="0" strike="noStrike" spc="-1">
              <a:latin typeface="Times New Roman"/>
            </a:endParaRPr>
          </a:p>
        </p:txBody>
      </p:sp>
      <p:sp>
        <p:nvSpPr>
          <p:cNvPr id="418"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419"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420" name="CustomShape 6"/>
          <p:cNvSpPr/>
          <p:nvPr/>
        </p:nvSpPr>
        <p:spPr>
          <a:xfrm>
            <a:off x="276912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421" name="CustomShape 7"/>
          <p:cNvSpPr/>
          <p:nvPr/>
        </p:nvSpPr>
        <p:spPr>
          <a:xfrm>
            <a:off x="773784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111D22A3-06A3-4D22-9869-5C4537B0041E}" type="slidenum">
              <a:rPr lang="en-US" sz="1300" b="0" strike="noStrike" spc="-1">
                <a:solidFill>
                  <a:srgbClr val="809FAF"/>
                </a:solidFill>
                <a:latin typeface="Mulish"/>
                <a:ea typeface="Mulish"/>
              </a:rPr>
              <a:t>17</a:t>
            </a:fld>
            <a:endParaRPr lang="en-US" sz="1300" b="0" strike="noStrike" spc="-1">
              <a:latin typeface="Times New Roman"/>
            </a:endParaRPr>
          </a:p>
        </p:txBody>
      </p:sp>
      <p:sp>
        <p:nvSpPr>
          <p:cNvPr id="423" name="TextShape 2"/>
          <p:cNvSpPr txBox="1"/>
          <p:nvPr/>
        </p:nvSpPr>
        <p:spPr>
          <a:xfrm>
            <a:off x="390240" y="780120"/>
            <a:ext cx="8051760" cy="2730600"/>
          </a:xfrm>
          <a:prstGeom prst="rect">
            <a:avLst/>
          </a:prstGeom>
          <a:noFill/>
          <a:ln>
            <a:noFill/>
          </a:ln>
        </p:spPr>
        <p:txBody>
          <a:bodyPr tIns="91440" bIns="91440" anchor="ctr">
            <a:noAutofit/>
          </a:bodyPr>
          <a:lstStyle/>
          <a:p>
            <a:pPr>
              <a:lnSpc>
                <a:spcPct val="254000"/>
              </a:lnSpc>
            </a:pPr>
            <a:r>
              <a:rPr lang="en-US" sz="2000" b="0" strike="noStrike" spc="-1">
                <a:solidFill>
                  <a:srgbClr val="5C5C5F"/>
                </a:solidFill>
                <a:latin typeface="Mulish"/>
                <a:ea typeface="Mulish"/>
              </a:rPr>
              <a:t>• </a:t>
            </a:r>
            <a:r>
              <a:rPr lang="en-US" sz="2400" b="0" strike="noStrike" spc="-1">
                <a:solidFill>
                  <a:srgbClr val="5C5C5F"/>
                </a:solidFill>
                <a:latin typeface="Mulish"/>
                <a:ea typeface="Mulish"/>
              </a:rPr>
              <a:t>Handwritten Model</a:t>
            </a:r>
            <a:endParaRPr lang="en-US" sz="2400" b="0" strike="noStrike" spc="-1">
              <a:latin typeface="Arial"/>
            </a:endParaRPr>
          </a:p>
          <a:p>
            <a:pPr>
              <a:lnSpc>
                <a:spcPct val="115000"/>
              </a:lnSpc>
            </a:pPr>
            <a:r>
              <a:rPr lang="en-US" sz="2000" b="0" strike="noStrike" spc="-1">
                <a:solidFill>
                  <a:srgbClr val="5C5C5F"/>
                </a:solidFill>
                <a:latin typeface="Mulish"/>
                <a:ea typeface="Mulish"/>
              </a:rPr>
              <a:t>• </a:t>
            </a:r>
            <a:r>
              <a:rPr lang="en-US" sz="2400" b="0" strike="noStrike" spc="-1">
                <a:solidFill>
                  <a:srgbClr val="5C5C5F"/>
                </a:solidFill>
                <a:latin typeface="Mulish"/>
                <a:ea typeface="Mulish"/>
              </a:rPr>
              <a:t>Correction Model</a:t>
            </a:r>
            <a:endParaRPr lang="en-US" sz="2400" b="0" strike="noStrike" spc="-1">
              <a:latin typeface="Arial"/>
            </a:endParaRPr>
          </a:p>
          <a:p>
            <a:pPr>
              <a:lnSpc>
                <a:spcPct val="254000"/>
              </a:lnSpc>
            </a:pPr>
            <a:r>
              <a:rPr lang="en-US" sz="2000" b="0" strike="noStrike" spc="-1">
                <a:solidFill>
                  <a:srgbClr val="5C5C5F"/>
                </a:solidFill>
                <a:latin typeface="Mulish"/>
                <a:ea typeface="Mulish"/>
              </a:rPr>
              <a:t> </a:t>
            </a:r>
            <a:endParaRPr lang="en-US" sz="2000" b="0" strike="noStrike" spc="-1">
              <a:latin typeface="Arial"/>
            </a:endParaRPr>
          </a:p>
        </p:txBody>
      </p:sp>
      <p:sp>
        <p:nvSpPr>
          <p:cNvPr id="424" name="CustomShape 3"/>
          <p:cNvSpPr/>
          <p:nvPr/>
        </p:nvSpPr>
        <p:spPr>
          <a:xfrm>
            <a:off x="390240" y="873000"/>
            <a:ext cx="2060640" cy="33696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254000"/>
              </a:lnSpc>
            </a:pPr>
            <a:r>
              <a:rPr lang="en-US" sz="2000" b="0" strike="noStrike" spc="-1">
                <a:solidFill>
                  <a:srgbClr val="5C5C5F"/>
                </a:solidFill>
                <a:latin typeface="Mulish"/>
                <a:ea typeface="Mulish"/>
              </a:rPr>
              <a:t>• </a:t>
            </a:r>
            <a:r>
              <a:rPr lang="en-US" sz="2400" b="0" strike="noStrike" spc="-1">
                <a:solidFill>
                  <a:srgbClr val="5C5C5F"/>
                </a:solidFill>
                <a:latin typeface="Mulish"/>
                <a:ea typeface="Mulish"/>
              </a:rPr>
              <a:t>OCR Model</a:t>
            </a:r>
            <a:endParaRPr lang="en-US" sz="24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Shape 1"/>
          <p:cNvSpPr txBox="1"/>
          <p:nvPr/>
        </p:nvSpPr>
        <p:spPr>
          <a:xfrm>
            <a:off x="1284120" y="1429560"/>
            <a:ext cx="6575760" cy="1408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OCR Model</a:t>
            </a:r>
            <a:endParaRPr lang="en-US" sz="6000" b="0" strike="noStrike" spc="-1">
              <a:solidFill>
                <a:srgbClr val="000000"/>
              </a:solidFill>
              <a:latin typeface="Arial"/>
            </a:endParaRPr>
          </a:p>
        </p:txBody>
      </p:sp>
      <p:sp>
        <p:nvSpPr>
          <p:cNvPr id="426" name="TextShape 2"/>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B0F0C074-A8C0-4852-833A-2A4160C85FAE}" type="slidenum">
              <a:rPr lang="en-US" sz="1300" b="0" strike="noStrike" spc="-1">
                <a:solidFill>
                  <a:srgbClr val="809FAF"/>
                </a:solidFill>
                <a:latin typeface="Mulish"/>
                <a:ea typeface="Mulish"/>
              </a:rPr>
              <a:t>18</a:t>
            </a:fld>
            <a:endParaRPr lang="en-US" sz="1300" b="0" strike="noStrike" spc="-1">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7DBD406A-B36D-4365-B431-24A1CEEF1AED}" type="slidenum">
              <a:rPr lang="en-US" sz="1300" b="0" strike="noStrike" spc="-1">
                <a:solidFill>
                  <a:srgbClr val="809FAF"/>
                </a:solidFill>
                <a:latin typeface="Mulish"/>
                <a:ea typeface="Mulish"/>
              </a:rPr>
              <a:t>19</a:t>
            </a:fld>
            <a:endParaRPr lang="en-US" sz="1300" b="0" strike="noStrike" spc="-1">
              <a:latin typeface="Times New Roman"/>
            </a:endParaRPr>
          </a:p>
        </p:txBody>
      </p:sp>
      <p:sp>
        <p:nvSpPr>
          <p:cNvPr id="428" name="TextShape 2"/>
          <p:cNvSpPr txBox="1"/>
          <p:nvPr/>
        </p:nvSpPr>
        <p:spPr>
          <a:xfrm>
            <a:off x="378000" y="896400"/>
            <a:ext cx="7984800" cy="1919520"/>
          </a:xfrm>
          <a:prstGeom prst="rect">
            <a:avLst/>
          </a:prstGeom>
          <a:noFill/>
          <a:ln>
            <a:noFill/>
          </a:ln>
        </p:spPr>
        <p:txBody>
          <a:bodyPr tIns="91440" bIns="91440">
            <a:noAutofit/>
          </a:bodyPr>
          <a:lstStyle/>
          <a:p>
            <a:pPr>
              <a:lnSpc>
                <a:spcPct val="115000"/>
              </a:lnSpc>
            </a:pPr>
            <a:r>
              <a:rPr lang="en-US" sz="1400" b="0" strike="noStrike" spc="-1">
                <a:solidFill>
                  <a:srgbClr val="5C5C5F"/>
                </a:solidFill>
                <a:latin typeface="Mulish"/>
                <a:ea typeface="Mulish"/>
              </a:rPr>
              <a:t>Today, we explore the groundbreaking realm of Optical Character Recognition (OCR)</a:t>
            </a:r>
            <a:endParaRPr lang="en-US" sz="1400" b="0" strike="noStrike" spc="-1">
              <a:latin typeface="Arial"/>
            </a:endParaRPr>
          </a:p>
          <a:p>
            <a:pPr>
              <a:lnSpc>
                <a:spcPct val="115000"/>
              </a:lnSpc>
            </a:pPr>
            <a:r>
              <a:rPr lang="en-US" sz="1400" b="0" strike="noStrike" spc="-1">
                <a:solidFill>
                  <a:srgbClr val="5C5C5F"/>
                </a:solidFill>
                <a:latin typeface="Mulish"/>
                <a:ea typeface="Mulish"/>
              </a:rPr>
              <a:t>OCR models serve as the bridge between the physical and digital worlds. They effortlessly convert printed text into editable and searchable digital content, making data extraction and document processing.</a:t>
            </a:r>
            <a:endParaRPr lang="en-US" sz="1400" b="0" strike="noStrike" spc="-1">
              <a:latin typeface="Arial"/>
            </a:endParaRPr>
          </a:p>
          <a:p>
            <a:pPr>
              <a:lnSpc>
                <a:spcPct val="115000"/>
              </a:lnSpc>
            </a:pPr>
            <a:r>
              <a:rPr lang="en-US" sz="1400" b="0" strike="noStrike" spc="-1">
                <a:solidFill>
                  <a:srgbClr val="5C5C5F"/>
                </a:solidFill>
                <a:latin typeface="Mulish"/>
                <a:ea typeface="Mulish"/>
              </a:rPr>
              <a:t>the tools and methods we use to extract text play a crucial role in delivering a seamless user experience.we'll explore some of the most popular and effective extracting methods used in text processing.</a:t>
            </a:r>
            <a:endParaRPr lang="en-US" sz="1400" b="0" strike="noStrike" spc="-1">
              <a:latin typeface="Arial"/>
            </a:endParaRPr>
          </a:p>
          <a:p>
            <a:pPr>
              <a:lnSpc>
                <a:spcPct val="115000"/>
              </a:lnSpc>
            </a:pPr>
            <a:endParaRPr lang="en-US" sz="1400" b="0" strike="noStrike" spc="-1">
              <a:latin typeface="Arial"/>
            </a:endParaRPr>
          </a:p>
        </p:txBody>
      </p:sp>
      <p:sp>
        <p:nvSpPr>
          <p:cNvPr id="429" name="CustomShape 3"/>
          <p:cNvSpPr/>
          <p:nvPr/>
        </p:nvSpPr>
        <p:spPr>
          <a:xfrm>
            <a:off x="378000" y="2890440"/>
            <a:ext cx="7984800" cy="135612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15000"/>
              </a:lnSpc>
            </a:pPr>
            <a:r>
              <a:rPr lang="en-US" sz="1400" b="0" strike="noStrike" spc="-1">
                <a:solidFill>
                  <a:srgbClr val="5C5C5F"/>
                </a:solidFill>
                <a:latin typeface="Mulish"/>
                <a:ea typeface="Mulish"/>
              </a:rPr>
              <a:t>1. OpenCV2</a:t>
            </a:r>
            <a:endParaRPr lang="en-US" sz="1400" b="0" strike="noStrike" spc="-1">
              <a:latin typeface="Arial"/>
            </a:endParaRPr>
          </a:p>
          <a:p>
            <a:pPr>
              <a:lnSpc>
                <a:spcPct val="115000"/>
              </a:lnSpc>
            </a:pPr>
            <a:r>
              <a:rPr lang="en-US" sz="1400" b="0" strike="noStrike" spc="-1">
                <a:solidFill>
                  <a:srgbClr val="5C5C5F"/>
                </a:solidFill>
                <a:latin typeface="Mulish"/>
                <a:ea typeface="Mulish"/>
              </a:rPr>
              <a:t>2.Numpy</a:t>
            </a:r>
            <a:endParaRPr lang="en-US" sz="1400" b="0" strike="noStrike" spc="-1">
              <a:latin typeface="Arial"/>
            </a:endParaRPr>
          </a:p>
          <a:p>
            <a:pPr>
              <a:lnSpc>
                <a:spcPct val="115000"/>
              </a:lnSpc>
            </a:pPr>
            <a:r>
              <a:rPr lang="en-US" sz="1400" b="0" strike="noStrike" spc="-1">
                <a:solidFill>
                  <a:srgbClr val="5C5C5F"/>
                </a:solidFill>
                <a:latin typeface="Mulish"/>
                <a:ea typeface="Mulish"/>
              </a:rPr>
              <a:t>3.Pytesseract</a:t>
            </a:r>
            <a:endParaRPr lang="en-US" sz="1400" b="0" strike="noStrike" spc="-1">
              <a:latin typeface="Arial"/>
            </a:endParaRPr>
          </a:p>
          <a:p>
            <a:pPr>
              <a:lnSpc>
                <a:spcPct val="115000"/>
              </a:lnSpc>
            </a:pPr>
            <a:r>
              <a:rPr lang="en-US" sz="1400" b="0" strike="noStrike" spc="-1">
                <a:solidFill>
                  <a:srgbClr val="5C5C5F"/>
                </a:solidFill>
                <a:latin typeface="Mulish"/>
                <a:ea typeface="Mulish"/>
              </a:rPr>
              <a:t>4.EAST</a:t>
            </a:r>
            <a:endParaRPr lang="en-US" sz="1400" b="0" strike="noStrike" spc="-1">
              <a:latin typeface="Arial"/>
            </a:endParaRPr>
          </a:p>
          <a:p>
            <a:pPr>
              <a:lnSpc>
                <a:spcPct val="115000"/>
              </a:lnSpc>
            </a:pP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305;p31">
            <a:extLst>
              <a:ext uri="{FF2B5EF4-FFF2-40B4-BE49-F238E27FC236}">
                <a16:creationId xmlns:a16="http://schemas.microsoft.com/office/drawing/2014/main" id="{3DD4ADA4-45DA-857E-33C9-8D686499CFCF}"/>
              </a:ext>
            </a:extLst>
          </p:cNvPr>
          <p:cNvSpPr txBox="1">
            <a:spLocks/>
          </p:cNvSpPr>
          <p:nvPr/>
        </p:nvSpPr>
        <p:spPr>
          <a:xfrm>
            <a:off x="262800" y="250488"/>
            <a:ext cx="2306229" cy="554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00000"/>
              </a:lnSpc>
              <a:spcBef>
                <a:spcPts val="0"/>
              </a:spcBef>
              <a:spcAft>
                <a:spcPts val="0"/>
              </a:spcAft>
              <a:buClr>
                <a:srgbClr val="5C5C5F"/>
              </a:buClr>
              <a:buSzPts val="3000"/>
              <a:buFont typeface="Quicksand"/>
              <a:buNone/>
              <a:tabLst/>
              <a:defRPr/>
            </a:pPr>
            <a:r>
              <a:rPr kumimoji="0" lang="en-US" sz="3000" b="1" i="0" u="none" strike="noStrike" kern="0" cap="none" spc="0" normalizeH="0" baseline="0" noProof="0">
                <a:ln>
                  <a:noFill/>
                </a:ln>
                <a:solidFill>
                  <a:srgbClr val="5C5C5F"/>
                </a:solidFill>
                <a:effectLst/>
                <a:uLnTx/>
                <a:uFillTx/>
                <a:latin typeface="Quicksand"/>
                <a:sym typeface="Quicksand"/>
              </a:rPr>
              <a:t>Agenda</a:t>
            </a:r>
            <a:endParaRPr kumimoji="0" lang="en-US" sz="3000" b="1" i="0" u="none" strike="noStrike" kern="0" cap="none" spc="0" normalizeH="0" baseline="0" noProof="0" dirty="0">
              <a:ln>
                <a:noFill/>
              </a:ln>
              <a:solidFill>
                <a:srgbClr val="5C5C5F"/>
              </a:solidFill>
              <a:effectLst/>
              <a:uLnTx/>
              <a:uFillTx/>
              <a:latin typeface="Quicksand"/>
              <a:sym typeface="Quicksand"/>
            </a:endParaRPr>
          </a:p>
        </p:txBody>
      </p:sp>
      <p:sp>
        <p:nvSpPr>
          <p:cNvPr id="27" name="Google Shape;310;p31">
            <a:extLst>
              <a:ext uri="{FF2B5EF4-FFF2-40B4-BE49-F238E27FC236}">
                <a16:creationId xmlns:a16="http://schemas.microsoft.com/office/drawing/2014/main" id="{50C85A09-2753-F8D4-CFDA-5153E1C2599F}"/>
              </a:ext>
            </a:extLst>
          </p:cNvPr>
          <p:cNvSpPr txBox="1">
            <a:spLocks/>
          </p:cNvSpPr>
          <p:nvPr/>
        </p:nvSpPr>
        <p:spPr>
          <a:xfrm>
            <a:off x="691453" y="804651"/>
            <a:ext cx="656100" cy="43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a:ln>
                  <a:noFill/>
                </a:ln>
                <a:solidFill>
                  <a:srgbClr val="809FAF"/>
                </a:solidFill>
                <a:effectLst/>
                <a:uLnTx/>
                <a:uFillTx/>
                <a:latin typeface="Quicksand"/>
                <a:sym typeface="Quicksand"/>
              </a:rPr>
              <a:t>01</a:t>
            </a:r>
            <a:endParaRPr kumimoji="0" lang="en" sz="2800" b="1" i="0" u="none" strike="noStrike" kern="0" cap="none" spc="0" normalizeH="0" baseline="0" noProof="0" dirty="0">
              <a:ln>
                <a:noFill/>
              </a:ln>
              <a:solidFill>
                <a:srgbClr val="809FAF"/>
              </a:solidFill>
              <a:effectLst/>
              <a:uLnTx/>
              <a:uFillTx/>
              <a:latin typeface="Quicksand"/>
              <a:sym typeface="Quicksand"/>
            </a:endParaRPr>
          </a:p>
        </p:txBody>
      </p:sp>
      <p:sp>
        <p:nvSpPr>
          <p:cNvPr id="28" name="Google Shape;311;p31">
            <a:extLst>
              <a:ext uri="{FF2B5EF4-FFF2-40B4-BE49-F238E27FC236}">
                <a16:creationId xmlns:a16="http://schemas.microsoft.com/office/drawing/2014/main" id="{D371DFEA-9BEE-81AB-2F6A-982488F48AED}"/>
              </a:ext>
            </a:extLst>
          </p:cNvPr>
          <p:cNvSpPr txBox="1">
            <a:spLocks/>
          </p:cNvSpPr>
          <p:nvPr/>
        </p:nvSpPr>
        <p:spPr>
          <a:xfrm>
            <a:off x="3337353" y="1796213"/>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a:ln>
                  <a:noFill/>
                </a:ln>
                <a:solidFill>
                  <a:srgbClr val="809FAF"/>
                </a:solidFill>
                <a:effectLst/>
                <a:uLnTx/>
                <a:uFillTx/>
                <a:latin typeface="Quicksand"/>
                <a:sym typeface="Quicksand"/>
              </a:rPr>
              <a:t>05</a:t>
            </a:r>
          </a:p>
        </p:txBody>
      </p:sp>
      <p:sp>
        <p:nvSpPr>
          <p:cNvPr id="29" name="Google Shape;312;p31">
            <a:extLst>
              <a:ext uri="{FF2B5EF4-FFF2-40B4-BE49-F238E27FC236}">
                <a16:creationId xmlns:a16="http://schemas.microsoft.com/office/drawing/2014/main" id="{B3404AAF-187B-8C7D-F63F-62451BCB5B52}"/>
              </a:ext>
            </a:extLst>
          </p:cNvPr>
          <p:cNvSpPr txBox="1">
            <a:spLocks/>
          </p:cNvSpPr>
          <p:nvPr/>
        </p:nvSpPr>
        <p:spPr>
          <a:xfrm>
            <a:off x="691453" y="1796213"/>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a:ln>
                  <a:noFill/>
                </a:ln>
                <a:solidFill>
                  <a:srgbClr val="809FAF"/>
                </a:solidFill>
                <a:effectLst/>
                <a:uLnTx/>
                <a:uFillTx/>
                <a:latin typeface="Quicksand"/>
                <a:sym typeface="Quicksand"/>
              </a:rPr>
              <a:t>04</a:t>
            </a:r>
            <a:endParaRPr kumimoji="0" lang="en" sz="2800" b="1" i="0" u="none" strike="noStrike" kern="0" cap="none" spc="0" normalizeH="0" baseline="0" noProof="0" dirty="0">
              <a:ln>
                <a:noFill/>
              </a:ln>
              <a:solidFill>
                <a:srgbClr val="809FAF"/>
              </a:solidFill>
              <a:effectLst/>
              <a:uLnTx/>
              <a:uFillTx/>
              <a:latin typeface="Quicksand"/>
              <a:sym typeface="Quicksand"/>
            </a:endParaRPr>
          </a:p>
        </p:txBody>
      </p:sp>
      <p:sp>
        <p:nvSpPr>
          <p:cNvPr id="30" name="Google Shape;313;p31">
            <a:extLst>
              <a:ext uri="{FF2B5EF4-FFF2-40B4-BE49-F238E27FC236}">
                <a16:creationId xmlns:a16="http://schemas.microsoft.com/office/drawing/2014/main" id="{6F44127E-1E02-66E5-DDD9-F746F9CB89C0}"/>
              </a:ext>
            </a:extLst>
          </p:cNvPr>
          <p:cNvSpPr txBox="1">
            <a:spLocks/>
          </p:cNvSpPr>
          <p:nvPr/>
        </p:nvSpPr>
        <p:spPr>
          <a:xfrm>
            <a:off x="3337353" y="805418"/>
            <a:ext cx="656100" cy="43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a:ln>
                  <a:noFill/>
                </a:ln>
                <a:solidFill>
                  <a:srgbClr val="809FAF"/>
                </a:solidFill>
                <a:effectLst/>
                <a:uLnTx/>
                <a:uFillTx/>
                <a:latin typeface="Quicksand"/>
                <a:sym typeface="Quicksand"/>
              </a:rPr>
              <a:t>02</a:t>
            </a:r>
            <a:endParaRPr kumimoji="0" lang="en" sz="2800" b="1" i="0" u="none" strike="noStrike" kern="0" cap="none" spc="0" normalizeH="0" baseline="0" noProof="0" dirty="0">
              <a:ln>
                <a:noFill/>
              </a:ln>
              <a:solidFill>
                <a:srgbClr val="809FAF"/>
              </a:solidFill>
              <a:effectLst/>
              <a:uLnTx/>
              <a:uFillTx/>
              <a:latin typeface="Quicksand"/>
              <a:sym typeface="Quicksand"/>
            </a:endParaRPr>
          </a:p>
        </p:txBody>
      </p:sp>
      <p:sp>
        <p:nvSpPr>
          <p:cNvPr id="31" name="Google Shape;316;p31">
            <a:extLst>
              <a:ext uri="{FF2B5EF4-FFF2-40B4-BE49-F238E27FC236}">
                <a16:creationId xmlns:a16="http://schemas.microsoft.com/office/drawing/2014/main" id="{A9AC8611-6C5D-2EC6-DA60-CD5C85BEF1AF}"/>
              </a:ext>
            </a:extLst>
          </p:cNvPr>
          <p:cNvSpPr txBox="1">
            <a:spLocks/>
          </p:cNvSpPr>
          <p:nvPr/>
        </p:nvSpPr>
        <p:spPr>
          <a:xfrm>
            <a:off x="5975866" y="1796213"/>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a:ln>
                  <a:noFill/>
                </a:ln>
                <a:solidFill>
                  <a:srgbClr val="809FAF"/>
                </a:solidFill>
                <a:effectLst/>
                <a:uLnTx/>
                <a:uFillTx/>
                <a:latin typeface="Quicksand"/>
                <a:sym typeface="Quicksand"/>
              </a:rPr>
              <a:t>06</a:t>
            </a:r>
          </a:p>
        </p:txBody>
      </p:sp>
      <p:sp>
        <p:nvSpPr>
          <p:cNvPr id="32" name="Google Shape;317;p31">
            <a:extLst>
              <a:ext uri="{FF2B5EF4-FFF2-40B4-BE49-F238E27FC236}">
                <a16:creationId xmlns:a16="http://schemas.microsoft.com/office/drawing/2014/main" id="{527F9049-5F8E-B472-B425-E67598FAA7E9}"/>
              </a:ext>
            </a:extLst>
          </p:cNvPr>
          <p:cNvSpPr txBox="1">
            <a:spLocks/>
          </p:cNvSpPr>
          <p:nvPr/>
        </p:nvSpPr>
        <p:spPr>
          <a:xfrm>
            <a:off x="5975866" y="805418"/>
            <a:ext cx="656100" cy="43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a:ln>
                  <a:noFill/>
                </a:ln>
                <a:solidFill>
                  <a:srgbClr val="809FAF"/>
                </a:solidFill>
                <a:effectLst/>
                <a:uLnTx/>
                <a:uFillTx/>
                <a:latin typeface="Quicksand"/>
                <a:sym typeface="Quicksand"/>
              </a:rPr>
              <a:t>03</a:t>
            </a:r>
          </a:p>
        </p:txBody>
      </p:sp>
      <p:sp>
        <p:nvSpPr>
          <p:cNvPr id="33" name="Google Shape;318;p31">
            <a:extLst>
              <a:ext uri="{FF2B5EF4-FFF2-40B4-BE49-F238E27FC236}">
                <a16:creationId xmlns:a16="http://schemas.microsoft.com/office/drawing/2014/main" id="{A7B269FA-F035-23B8-5E54-C5E5BE343BF6}"/>
              </a:ext>
            </a:extLst>
          </p:cNvPr>
          <p:cNvSpPr txBox="1">
            <a:spLocks/>
          </p:cNvSpPr>
          <p:nvPr/>
        </p:nvSpPr>
        <p:spPr>
          <a:xfrm>
            <a:off x="691452" y="1257938"/>
            <a:ext cx="2429875" cy="428400"/>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US" sz="2000" b="1" i="0" u="none" strike="noStrike" kern="0" cap="none" spc="0" normalizeH="0" baseline="0" noProof="0">
                <a:ln>
                  <a:noFill/>
                </a:ln>
                <a:solidFill>
                  <a:srgbClr val="5C5C5F"/>
                </a:solidFill>
                <a:effectLst/>
                <a:uLnTx/>
                <a:uFillTx/>
                <a:latin typeface="Quicksand"/>
                <a:sym typeface="Quicksand"/>
              </a:rPr>
              <a:t>Our Team</a:t>
            </a:r>
            <a:endParaRPr kumimoji="0" lang="en-US" sz="2000" b="1" i="0" u="none" strike="noStrike" kern="0" cap="none" spc="0" normalizeH="0" baseline="0" noProof="0" dirty="0">
              <a:ln>
                <a:noFill/>
              </a:ln>
              <a:solidFill>
                <a:srgbClr val="5C5C5F"/>
              </a:solidFill>
              <a:effectLst/>
              <a:uLnTx/>
              <a:uFillTx/>
              <a:latin typeface="Quicksand"/>
              <a:sym typeface="Quicksand"/>
            </a:endParaRPr>
          </a:p>
        </p:txBody>
      </p:sp>
      <p:sp>
        <p:nvSpPr>
          <p:cNvPr id="34" name="Google Shape;319;p31">
            <a:extLst>
              <a:ext uri="{FF2B5EF4-FFF2-40B4-BE49-F238E27FC236}">
                <a16:creationId xmlns:a16="http://schemas.microsoft.com/office/drawing/2014/main" id="{F31F9F7B-C538-5EEC-ECD1-830B6DFDE15E}"/>
              </a:ext>
            </a:extLst>
          </p:cNvPr>
          <p:cNvSpPr txBox="1">
            <a:spLocks/>
          </p:cNvSpPr>
          <p:nvPr/>
        </p:nvSpPr>
        <p:spPr>
          <a:xfrm>
            <a:off x="691453" y="2249286"/>
            <a:ext cx="2423100" cy="428400"/>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a:ln>
                <a:noFill/>
              </a:ln>
              <a:solidFill>
                <a:srgbClr val="5C5C5F"/>
              </a:solidFill>
              <a:effectLst/>
              <a:uLnTx/>
              <a:uFillTx/>
              <a:latin typeface="Quicksand"/>
              <a:sym typeface="Quicksand"/>
            </a:endParaRP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a:ln>
                <a:noFill/>
              </a:ln>
              <a:solidFill>
                <a:srgbClr val="5C5C5F"/>
              </a:solidFill>
              <a:effectLst/>
              <a:uLnTx/>
              <a:uFillTx/>
              <a:latin typeface="Quicksand"/>
              <a:sym typeface="Quicksand"/>
            </a:endParaRP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GB" sz="2000" b="1" i="0" u="none" strike="noStrike" kern="0" cap="none" spc="0" normalizeH="0" baseline="0" noProof="0">
                <a:ln>
                  <a:noFill/>
                </a:ln>
                <a:solidFill>
                  <a:srgbClr val="5C5C5F"/>
                </a:solidFill>
                <a:effectLst/>
                <a:uLnTx/>
                <a:uFillTx/>
                <a:latin typeface="Quicksand"/>
                <a:sym typeface="Quicksand"/>
              </a:rPr>
              <a:t>Related Works</a:t>
            </a: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a:ln>
                <a:noFill/>
              </a:ln>
              <a:solidFill>
                <a:srgbClr val="5C5C5F"/>
              </a:solidFill>
              <a:effectLst/>
              <a:uLnTx/>
              <a:uFillTx/>
              <a:latin typeface="Quicksand"/>
              <a:sym typeface="Quicksand"/>
            </a:endParaRP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dirty="0">
              <a:ln>
                <a:noFill/>
              </a:ln>
              <a:solidFill>
                <a:srgbClr val="5C5C5F"/>
              </a:solidFill>
              <a:effectLst/>
              <a:uLnTx/>
              <a:uFillTx/>
              <a:latin typeface="Quicksand"/>
              <a:sym typeface="Quicksand"/>
            </a:endParaRPr>
          </a:p>
        </p:txBody>
      </p:sp>
      <p:sp>
        <p:nvSpPr>
          <p:cNvPr id="35" name="Google Shape;320;p31">
            <a:extLst>
              <a:ext uri="{FF2B5EF4-FFF2-40B4-BE49-F238E27FC236}">
                <a16:creationId xmlns:a16="http://schemas.microsoft.com/office/drawing/2014/main" id="{D87E1BFE-C6A6-627F-29D9-C87014F3CCFB}"/>
              </a:ext>
            </a:extLst>
          </p:cNvPr>
          <p:cNvSpPr txBox="1">
            <a:spLocks/>
          </p:cNvSpPr>
          <p:nvPr/>
        </p:nvSpPr>
        <p:spPr>
          <a:xfrm>
            <a:off x="3337353" y="2249275"/>
            <a:ext cx="2423100" cy="428400"/>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a:ln>
                <a:noFill/>
              </a:ln>
              <a:solidFill>
                <a:srgbClr val="5C5C5F"/>
              </a:solidFill>
              <a:effectLst/>
              <a:uLnTx/>
              <a:uFillTx/>
              <a:latin typeface="Quicksand"/>
              <a:sym typeface="Quicksand"/>
            </a:endParaRP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GB" sz="2000" b="1" i="0" u="none" strike="noStrike" kern="0" cap="none" spc="0" normalizeH="0" baseline="0" noProof="0">
                <a:ln>
                  <a:noFill/>
                </a:ln>
                <a:solidFill>
                  <a:srgbClr val="5C5C5F"/>
                </a:solidFill>
                <a:effectLst/>
                <a:uLnTx/>
                <a:uFillTx/>
                <a:latin typeface="Quicksand"/>
                <a:sym typeface="Quicksand"/>
              </a:rPr>
              <a:t>Architecture</a:t>
            </a: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dirty="0">
              <a:ln>
                <a:noFill/>
              </a:ln>
              <a:solidFill>
                <a:srgbClr val="5C5C5F"/>
              </a:solidFill>
              <a:effectLst/>
              <a:uLnTx/>
              <a:uFillTx/>
              <a:latin typeface="Quicksand"/>
              <a:sym typeface="Quicksand"/>
            </a:endParaRPr>
          </a:p>
        </p:txBody>
      </p:sp>
      <p:sp>
        <p:nvSpPr>
          <p:cNvPr id="36" name="Google Shape;321;p31">
            <a:extLst>
              <a:ext uri="{FF2B5EF4-FFF2-40B4-BE49-F238E27FC236}">
                <a16:creationId xmlns:a16="http://schemas.microsoft.com/office/drawing/2014/main" id="{8B1AD2CB-0B83-42C3-D674-382A951ADFAF}"/>
              </a:ext>
            </a:extLst>
          </p:cNvPr>
          <p:cNvSpPr txBox="1">
            <a:spLocks/>
          </p:cNvSpPr>
          <p:nvPr/>
        </p:nvSpPr>
        <p:spPr>
          <a:xfrm>
            <a:off x="3337353" y="1257938"/>
            <a:ext cx="2423100" cy="438900"/>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GB" sz="2000" b="1" i="0" u="none" strike="noStrike" kern="0" cap="none" spc="0" normalizeH="0" baseline="0" noProof="0">
                <a:ln>
                  <a:noFill/>
                </a:ln>
                <a:solidFill>
                  <a:srgbClr val="5C5C5F"/>
                </a:solidFill>
                <a:effectLst/>
                <a:uLnTx/>
                <a:uFillTx/>
                <a:latin typeface="Quicksand"/>
                <a:sym typeface="Quicksand"/>
              </a:rPr>
              <a:t>Introduction</a:t>
            </a:r>
            <a:endParaRPr kumimoji="0" lang="en-GB" sz="2000" b="1" i="0" u="none" strike="noStrike" kern="0" cap="none" spc="0" normalizeH="0" baseline="0" noProof="0" dirty="0">
              <a:ln>
                <a:noFill/>
              </a:ln>
              <a:solidFill>
                <a:srgbClr val="5C5C5F"/>
              </a:solidFill>
              <a:effectLst/>
              <a:uLnTx/>
              <a:uFillTx/>
              <a:latin typeface="Quicksand"/>
              <a:sym typeface="Quicksand"/>
            </a:endParaRPr>
          </a:p>
        </p:txBody>
      </p:sp>
      <p:sp>
        <p:nvSpPr>
          <p:cNvPr id="37" name="Google Shape;322;p31">
            <a:extLst>
              <a:ext uri="{FF2B5EF4-FFF2-40B4-BE49-F238E27FC236}">
                <a16:creationId xmlns:a16="http://schemas.microsoft.com/office/drawing/2014/main" id="{CE1C2D13-17D8-3CED-F644-2496E9CD13B2}"/>
              </a:ext>
            </a:extLst>
          </p:cNvPr>
          <p:cNvSpPr txBox="1">
            <a:spLocks/>
          </p:cNvSpPr>
          <p:nvPr/>
        </p:nvSpPr>
        <p:spPr>
          <a:xfrm>
            <a:off x="5975865" y="2249275"/>
            <a:ext cx="2851141" cy="407319"/>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a:ln>
                <a:noFill/>
              </a:ln>
              <a:solidFill>
                <a:srgbClr val="5C5C5F"/>
              </a:solidFill>
              <a:effectLst/>
              <a:uLnTx/>
              <a:uFillTx/>
              <a:latin typeface="Quicksand"/>
              <a:sym typeface="Quicksand"/>
            </a:endParaRP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a:ln>
                <a:noFill/>
              </a:ln>
              <a:solidFill>
                <a:srgbClr val="5C5C5F"/>
              </a:solidFill>
              <a:effectLst/>
              <a:uLnTx/>
              <a:uFillTx/>
              <a:latin typeface="Quicksand"/>
              <a:sym typeface="Quicksand"/>
            </a:endParaRP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GB" sz="2000" b="1" i="0" u="none" strike="noStrike" kern="0" cap="none" spc="0" normalizeH="0" baseline="0" noProof="0">
                <a:ln>
                  <a:noFill/>
                </a:ln>
                <a:solidFill>
                  <a:srgbClr val="5C5C5F"/>
                </a:solidFill>
                <a:effectLst/>
                <a:uLnTx/>
                <a:uFillTx/>
                <a:latin typeface="Quicksand"/>
                <a:sym typeface="Quicksand"/>
              </a:rPr>
              <a:t>Function List</a:t>
            </a: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a:ln>
                <a:noFill/>
              </a:ln>
              <a:solidFill>
                <a:srgbClr val="5C5C5F"/>
              </a:solidFill>
              <a:effectLst/>
              <a:uLnTx/>
              <a:uFillTx/>
              <a:latin typeface="Quicksand"/>
              <a:sym typeface="Quicksand"/>
            </a:endParaRP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dirty="0">
              <a:ln>
                <a:noFill/>
              </a:ln>
              <a:solidFill>
                <a:srgbClr val="5C5C5F"/>
              </a:solidFill>
              <a:effectLst/>
              <a:uLnTx/>
              <a:uFillTx/>
              <a:latin typeface="Quicksand"/>
              <a:sym typeface="Quicksand"/>
            </a:endParaRPr>
          </a:p>
        </p:txBody>
      </p:sp>
      <p:sp>
        <p:nvSpPr>
          <p:cNvPr id="38" name="Google Shape;323;p31">
            <a:extLst>
              <a:ext uri="{FF2B5EF4-FFF2-40B4-BE49-F238E27FC236}">
                <a16:creationId xmlns:a16="http://schemas.microsoft.com/office/drawing/2014/main" id="{E84102B3-4C53-980C-F5FB-BE045AE4C09F}"/>
              </a:ext>
            </a:extLst>
          </p:cNvPr>
          <p:cNvSpPr txBox="1">
            <a:spLocks/>
          </p:cNvSpPr>
          <p:nvPr/>
        </p:nvSpPr>
        <p:spPr>
          <a:xfrm>
            <a:off x="5975866" y="1257938"/>
            <a:ext cx="2851142" cy="407319"/>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GB" sz="2000" b="1" i="0" u="none" strike="noStrike" kern="0" cap="none" spc="0" normalizeH="0" baseline="0" noProof="0">
                <a:ln>
                  <a:noFill/>
                </a:ln>
                <a:solidFill>
                  <a:srgbClr val="5C5C5F"/>
                </a:solidFill>
                <a:effectLst/>
                <a:uLnTx/>
                <a:uFillTx/>
                <a:latin typeface="Quicksand"/>
                <a:sym typeface="Quicksand"/>
              </a:rPr>
              <a:t>Objective</a:t>
            </a:r>
            <a:endParaRPr kumimoji="0" lang="en-GB" sz="2000" b="1" i="0" u="none" strike="noStrike" kern="0" cap="none" spc="0" normalizeH="0" baseline="0" noProof="0" dirty="0">
              <a:ln>
                <a:noFill/>
              </a:ln>
              <a:solidFill>
                <a:srgbClr val="5C5C5F"/>
              </a:solidFill>
              <a:effectLst/>
              <a:uLnTx/>
              <a:uFillTx/>
              <a:latin typeface="Quicksand"/>
              <a:sym typeface="Quicksand"/>
            </a:endParaRPr>
          </a:p>
        </p:txBody>
      </p:sp>
      <p:sp>
        <p:nvSpPr>
          <p:cNvPr id="39" name="Google Shape;324;p31">
            <a:extLst>
              <a:ext uri="{FF2B5EF4-FFF2-40B4-BE49-F238E27FC236}">
                <a16:creationId xmlns:a16="http://schemas.microsoft.com/office/drawing/2014/main" id="{16EA9EDA-ADD1-EEAD-3A69-6D50DC90F6B6}"/>
              </a:ext>
            </a:extLst>
          </p:cNvPr>
          <p:cNvSpPr txBox="1">
            <a:spLocks/>
          </p:cNvSpPr>
          <p:nvPr/>
        </p:nvSpPr>
        <p:spPr>
          <a:xfrm>
            <a:off x="4297650" y="4602875"/>
            <a:ext cx="548700" cy="33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chemeClr val="dk2"/>
                </a:solidFill>
                <a:latin typeface="Mulish"/>
                <a:ea typeface="Mulish"/>
                <a:cs typeface="Mulish"/>
                <a:sym typeface="Mulish"/>
              </a:defRPr>
            </a:lvl1pPr>
            <a:lvl2pPr marR="0" lvl="1" algn="ctr" rtl="0">
              <a:lnSpc>
                <a:spcPct val="100000"/>
              </a:lnSpc>
              <a:spcBef>
                <a:spcPts val="0"/>
              </a:spcBef>
              <a:spcAft>
                <a:spcPts val="0"/>
              </a:spcAft>
              <a:buClr>
                <a:srgbClr val="000000"/>
              </a:buClr>
              <a:buFont typeface="Arial"/>
              <a:buNone/>
              <a:defRPr sz="1300" b="0" i="0" u="none" strike="noStrike" cap="none">
                <a:solidFill>
                  <a:schemeClr val="dk2"/>
                </a:solidFill>
                <a:latin typeface="Mulish"/>
                <a:ea typeface="Mulish"/>
                <a:cs typeface="Mulish"/>
                <a:sym typeface="Mulish"/>
              </a:defRPr>
            </a:lvl2pPr>
            <a:lvl3pPr marR="0" lvl="2" algn="ctr" rtl="0">
              <a:lnSpc>
                <a:spcPct val="100000"/>
              </a:lnSpc>
              <a:spcBef>
                <a:spcPts val="0"/>
              </a:spcBef>
              <a:spcAft>
                <a:spcPts val="0"/>
              </a:spcAft>
              <a:buClr>
                <a:srgbClr val="000000"/>
              </a:buClr>
              <a:buFont typeface="Arial"/>
              <a:buNone/>
              <a:defRPr sz="1300" b="0" i="0" u="none" strike="noStrike" cap="none">
                <a:solidFill>
                  <a:schemeClr val="dk2"/>
                </a:solidFill>
                <a:latin typeface="Mulish"/>
                <a:ea typeface="Mulish"/>
                <a:cs typeface="Mulish"/>
                <a:sym typeface="Mulish"/>
              </a:defRPr>
            </a:lvl3pPr>
            <a:lvl4pPr marR="0" lvl="3" algn="ctr" rtl="0">
              <a:lnSpc>
                <a:spcPct val="100000"/>
              </a:lnSpc>
              <a:spcBef>
                <a:spcPts val="0"/>
              </a:spcBef>
              <a:spcAft>
                <a:spcPts val="0"/>
              </a:spcAft>
              <a:buClr>
                <a:srgbClr val="000000"/>
              </a:buClr>
              <a:buFont typeface="Arial"/>
              <a:buNone/>
              <a:defRPr sz="1300" b="0" i="0" u="none" strike="noStrike" cap="none">
                <a:solidFill>
                  <a:schemeClr val="dk2"/>
                </a:solidFill>
                <a:latin typeface="Mulish"/>
                <a:ea typeface="Mulish"/>
                <a:cs typeface="Mulish"/>
                <a:sym typeface="Mulish"/>
              </a:defRPr>
            </a:lvl4pPr>
            <a:lvl5pPr marR="0" lvl="4" algn="ctr" rtl="0">
              <a:lnSpc>
                <a:spcPct val="100000"/>
              </a:lnSpc>
              <a:spcBef>
                <a:spcPts val="0"/>
              </a:spcBef>
              <a:spcAft>
                <a:spcPts val="0"/>
              </a:spcAft>
              <a:buClr>
                <a:srgbClr val="000000"/>
              </a:buClr>
              <a:buFont typeface="Arial"/>
              <a:buNone/>
              <a:defRPr sz="1300" b="0" i="0" u="none" strike="noStrike" cap="none">
                <a:solidFill>
                  <a:schemeClr val="dk2"/>
                </a:solidFill>
                <a:latin typeface="Mulish"/>
                <a:ea typeface="Mulish"/>
                <a:cs typeface="Mulish"/>
                <a:sym typeface="Mulish"/>
              </a:defRPr>
            </a:lvl5pPr>
            <a:lvl6pPr marR="0" lvl="5" algn="ctr" rtl="0">
              <a:lnSpc>
                <a:spcPct val="100000"/>
              </a:lnSpc>
              <a:spcBef>
                <a:spcPts val="0"/>
              </a:spcBef>
              <a:spcAft>
                <a:spcPts val="0"/>
              </a:spcAft>
              <a:buClr>
                <a:srgbClr val="000000"/>
              </a:buClr>
              <a:buFont typeface="Arial"/>
              <a:buNone/>
              <a:defRPr sz="1300" b="0" i="0" u="none" strike="noStrike" cap="none">
                <a:solidFill>
                  <a:schemeClr val="dk2"/>
                </a:solidFill>
                <a:latin typeface="Mulish"/>
                <a:ea typeface="Mulish"/>
                <a:cs typeface="Mulish"/>
                <a:sym typeface="Mulish"/>
              </a:defRPr>
            </a:lvl6pPr>
            <a:lvl7pPr marR="0" lvl="6" algn="ctr" rtl="0">
              <a:lnSpc>
                <a:spcPct val="100000"/>
              </a:lnSpc>
              <a:spcBef>
                <a:spcPts val="0"/>
              </a:spcBef>
              <a:spcAft>
                <a:spcPts val="0"/>
              </a:spcAft>
              <a:buClr>
                <a:srgbClr val="000000"/>
              </a:buClr>
              <a:buFont typeface="Arial"/>
              <a:buNone/>
              <a:defRPr sz="1300" b="0" i="0" u="none" strike="noStrike" cap="none">
                <a:solidFill>
                  <a:schemeClr val="dk2"/>
                </a:solidFill>
                <a:latin typeface="Mulish"/>
                <a:ea typeface="Mulish"/>
                <a:cs typeface="Mulish"/>
                <a:sym typeface="Mulish"/>
              </a:defRPr>
            </a:lvl7pPr>
            <a:lvl8pPr marR="0" lvl="7" algn="ctr" rtl="0">
              <a:lnSpc>
                <a:spcPct val="100000"/>
              </a:lnSpc>
              <a:spcBef>
                <a:spcPts val="0"/>
              </a:spcBef>
              <a:spcAft>
                <a:spcPts val="0"/>
              </a:spcAft>
              <a:buClr>
                <a:srgbClr val="000000"/>
              </a:buClr>
              <a:buFont typeface="Arial"/>
              <a:buNone/>
              <a:defRPr sz="1300" b="0" i="0" u="none" strike="noStrike" cap="none">
                <a:solidFill>
                  <a:schemeClr val="dk2"/>
                </a:solidFill>
                <a:latin typeface="Mulish"/>
                <a:ea typeface="Mulish"/>
                <a:cs typeface="Mulish"/>
                <a:sym typeface="Mulish"/>
              </a:defRPr>
            </a:lvl8pPr>
            <a:lvl9pPr marR="0" lvl="8" algn="ctr" rtl="0">
              <a:lnSpc>
                <a:spcPct val="100000"/>
              </a:lnSpc>
              <a:spcBef>
                <a:spcPts val="0"/>
              </a:spcBef>
              <a:spcAft>
                <a:spcPts val="0"/>
              </a:spcAft>
              <a:buClr>
                <a:srgbClr val="000000"/>
              </a:buClr>
              <a:buFont typeface="Arial"/>
              <a:buNone/>
              <a:defRPr sz="1300" b="0" i="0" u="none" strike="noStrike" cap="none">
                <a:solidFill>
                  <a:schemeClr val="dk2"/>
                </a:solidFill>
                <a:latin typeface="Mulish"/>
                <a:ea typeface="Mulish"/>
                <a:cs typeface="Mulish"/>
                <a:sym typeface="Mulish"/>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809FAF"/>
                </a:solidFill>
                <a:effectLst/>
                <a:uLnTx/>
                <a:uFillTx/>
                <a:latin typeface="Mulish"/>
                <a:sym typeface="Mulish"/>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300" b="0" i="0" u="none" strike="noStrike" kern="0" cap="none" spc="0" normalizeH="0" baseline="0" noProof="0" dirty="0">
              <a:ln>
                <a:noFill/>
              </a:ln>
              <a:solidFill>
                <a:srgbClr val="809FAF"/>
              </a:solidFill>
              <a:effectLst/>
              <a:uLnTx/>
              <a:uFillTx/>
              <a:latin typeface="Mulish"/>
              <a:sym typeface="Mulish"/>
            </a:endParaRPr>
          </a:p>
        </p:txBody>
      </p:sp>
      <p:sp>
        <p:nvSpPr>
          <p:cNvPr id="40" name="Google Shape;311;p31">
            <a:extLst>
              <a:ext uri="{FF2B5EF4-FFF2-40B4-BE49-F238E27FC236}">
                <a16:creationId xmlns:a16="http://schemas.microsoft.com/office/drawing/2014/main" id="{D6C5B84C-2807-5B92-AEE7-BAC81BAACB73}"/>
              </a:ext>
            </a:extLst>
          </p:cNvPr>
          <p:cNvSpPr txBox="1">
            <a:spLocks/>
          </p:cNvSpPr>
          <p:nvPr/>
        </p:nvSpPr>
        <p:spPr>
          <a:xfrm>
            <a:off x="3344128" y="2846501"/>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dirty="0">
                <a:ln>
                  <a:noFill/>
                </a:ln>
                <a:solidFill>
                  <a:srgbClr val="809FAF"/>
                </a:solidFill>
                <a:effectLst/>
                <a:uLnTx/>
                <a:uFillTx/>
                <a:latin typeface="Quicksand"/>
                <a:sym typeface="Quicksand"/>
              </a:rPr>
              <a:t>08</a:t>
            </a:r>
          </a:p>
        </p:txBody>
      </p:sp>
      <p:sp>
        <p:nvSpPr>
          <p:cNvPr id="41" name="Google Shape;312;p31">
            <a:extLst>
              <a:ext uri="{FF2B5EF4-FFF2-40B4-BE49-F238E27FC236}">
                <a16:creationId xmlns:a16="http://schemas.microsoft.com/office/drawing/2014/main" id="{D1AB376B-C50A-9CB0-1B91-6E15C5D7A779}"/>
              </a:ext>
            </a:extLst>
          </p:cNvPr>
          <p:cNvSpPr txBox="1">
            <a:spLocks/>
          </p:cNvSpPr>
          <p:nvPr/>
        </p:nvSpPr>
        <p:spPr>
          <a:xfrm>
            <a:off x="698228" y="2846501"/>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dirty="0">
                <a:ln>
                  <a:noFill/>
                </a:ln>
                <a:solidFill>
                  <a:srgbClr val="809FAF"/>
                </a:solidFill>
                <a:effectLst/>
                <a:uLnTx/>
                <a:uFillTx/>
                <a:latin typeface="Quicksand"/>
                <a:sym typeface="Quicksand"/>
              </a:rPr>
              <a:t>07</a:t>
            </a:r>
          </a:p>
        </p:txBody>
      </p:sp>
      <p:sp>
        <p:nvSpPr>
          <p:cNvPr id="42" name="Google Shape;316;p31">
            <a:extLst>
              <a:ext uri="{FF2B5EF4-FFF2-40B4-BE49-F238E27FC236}">
                <a16:creationId xmlns:a16="http://schemas.microsoft.com/office/drawing/2014/main" id="{79963FE5-DE6D-6EA2-863E-447EE02B8258}"/>
              </a:ext>
            </a:extLst>
          </p:cNvPr>
          <p:cNvSpPr txBox="1">
            <a:spLocks/>
          </p:cNvSpPr>
          <p:nvPr/>
        </p:nvSpPr>
        <p:spPr>
          <a:xfrm>
            <a:off x="5982641" y="2846501"/>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dirty="0">
                <a:ln>
                  <a:noFill/>
                </a:ln>
                <a:solidFill>
                  <a:srgbClr val="809FAF"/>
                </a:solidFill>
                <a:effectLst/>
                <a:uLnTx/>
                <a:uFillTx/>
                <a:latin typeface="Quicksand"/>
                <a:sym typeface="Quicksand"/>
              </a:rPr>
              <a:t>09</a:t>
            </a:r>
          </a:p>
        </p:txBody>
      </p:sp>
      <p:sp>
        <p:nvSpPr>
          <p:cNvPr id="43" name="Google Shape;319;p31">
            <a:extLst>
              <a:ext uri="{FF2B5EF4-FFF2-40B4-BE49-F238E27FC236}">
                <a16:creationId xmlns:a16="http://schemas.microsoft.com/office/drawing/2014/main" id="{8CF86155-2A32-582A-2D05-13E8FD96EEEB}"/>
              </a:ext>
            </a:extLst>
          </p:cNvPr>
          <p:cNvSpPr txBox="1">
            <a:spLocks/>
          </p:cNvSpPr>
          <p:nvPr/>
        </p:nvSpPr>
        <p:spPr>
          <a:xfrm>
            <a:off x="429398" y="3253129"/>
            <a:ext cx="2947209" cy="444357"/>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dirty="0">
              <a:ln>
                <a:noFill/>
              </a:ln>
              <a:solidFill>
                <a:srgbClr val="5C5C5F"/>
              </a:solidFill>
              <a:effectLst/>
              <a:uLnTx/>
              <a:uFillTx/>
              <a:latin typeface="Quicksand"/>
              <a:sym typeface="Quicksand"/>
            </a:endParaRP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GB" sz="2000" b="1" i="0" u="none" strike="noStrike" kern="0" cap="none" spc="0" normalizeH="0" baseline="0" noProof="0" dirty="0">
                <a:ln>
                  <a:noFill/>
                </a:ln>
                <a:solidFill>
                  <a:srgbClr val="5C5C5F"/>
                </a:solidFill>
                <a:effectLst/>
                <a:uLnTx/>
                <a:uFillTx/>
                <a:latin typeface="Quicksand"/>
                <a:sym typeface="Quicksand"/>
              </a:rPr>
              <a:t>Models &amp; Techniques</a:t>
            </a: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dirty="0">
              <a:ln>
                <a:noFill/>
              </a:ln>
              <a:solidFill>
                <a:srgbClr val="5C5C5F"/>
              </a:solidFill>
              <a:effectLst/>
              <a:uLnTx/>
              <a:uFillTx/>
              <a:latin typeface="Quicksand"/>
              <a:sym typeface="Quicksand"/>
            </a:endParaRPr>
          </a:p>
        </p:txBody>
      </p:sp>
      <p:sp>
        <p:nvSpPr>
          <p:cNvPr id="44" name="Google Shape;320;p31">
            <a:extLst>
              <a:ext uri="{FF2B5EF4-FFF2-40B4-BE49-F238E27FC236}">
                <a16:creationId xmlns:a16="http://schemas.microsoft.com/office/drawing/2014/main" id="{7DD93AA4-E659-08AF-BF12-F5585656F616}"/>
              </a:ext>
            </a:extLst>
          </p:cNvPr>
          <p:cNvSpPr txBox="1">
            <a:spLocks/>
          </p:cNvSpPr>
          <p:nvPr/>
        </p:nvSpPr>
        <p:spPr>
          <a:xfrm>
            <a:off x="3557995" y="3299563"/>
            <a:ext cx="2424646" cy="407319"/>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sym typeface="Quicksand"/>
            </a:endParaRP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GB" sz="2000" b="1" i="0" u="none" strike="noStrike" kern="0" cap="none" spc="0" normalizeH="0" baseline="0" noProof="0" dirty="0">
                <a:ln>
                  <a:noFill/>
                </a:ln>
                <a:solidFill>
                  <a:srgbClr val="5C5C5F"/>
                </a:solidFill>
                <a:effectLst/>
                <a:uLnTx/>
                <a:uFillTx/>
                <a:latin typeface="Quicksand"/>
                <a:sym typeface="Quicksand"/>
              </a:rPr>
              <a:t>     Dataset </a:t>
            </a:r>
          </a:p>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endParaRPr kumimoji="0" lang="en-GB" sz="2000" b="1" i="0" u="none" strike="noStrike" kern="0" cap="none" spc="0" normalizeH="0" baseline="0" noProof="0" dirty="0">
              <a:ln>
                <a:noFill/>
              </a:ln>
              <a:solidFill>
                <a:srgbClr val="5C5C5F"/>
              </a:solidFill>
              <a:effectLst/>
              <a:uLnTx/>
              <a:uFillTx/>
              <a:latin typeface="Quicksand"/>
              <a:sym typeface="Quicksand"/>
            </a:endParaRPr>
          </a:p>
        </p:txBody>
      </p:sp>
      <p:sp>
        <p:nvSpPr>
          <p:cNvPr id="45" name="Google Shape;322;p31">
            <a:extLst>
              <a:ext uri="{FF2B5EF4-FFF2-40B4-BE49-F238E27FC236}">
                <a16:creationId xmlns:a16="http://schemas.microsoft.com/office/drawing/2014/main" id="{A4A06F15-A91E-5169-FBF7-EF9C24DCB725}"/>
              </a:ext>
            </a:extLst>
          </p:cNvPr>
          <p:cNvSpPr txBox="1">
            <a:spLocks/>
          </p:cNvSpPr>
          <p:nvPr/>
        </p:nvSpPr>
        <p:spPr>
          <a:xfrm>
            <a:off x="5990028" y="3261107"/>
            <a:ext cx="2973346" cy="744835"/>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US" sz="2000" b="1" i="0" u="none" strike="noStrike" kern="0" cap="none" spc="0" normalizeH="0" baseline="0" noProof="0" dirty="0">
                <a:ln>
                  <a:noFill/>
                </a:ln>
                <a:solidFill>
                  <a:srgbClr val="5C5C5F"/>
                </a:solidFill>
                <a:effectLst/>
                <a:uLnTx/>
                <a:uFillTx/>
                <a:latin typeface="Quicksand"/>
                <a:sym typeface="Quicksand"/>
              </a:rPr>
              <a:t>Application </a:t>
            </a:r>
            <a:r>
              <a:rPr lang="en-US" kern="0" dirty="0">
                <a:solidFill>
                  <a:srgbClr val="5C5C5F"/>
                </a:solidFill>
              </a:rPr>
              <a:t>&amp;</a:t>
            </a:r>
            <a:r>
              <a:rPr kumimoji="0" lang="en-US" sz="2000" b="1" i="0" u="none" strike="noStrike" kern="0" cap="none" spc="0" normalizeH="0" baseline="0" noProof="0" dirty="0">
                <a:ln>
                  <a:noFill/>
                </a:ln>
                <a:solidFill>
                  <a:srgbClr val="5C5C5F"/>
                </a:solidFill>
                <a:effectLst/>
                <a:uLnTx/>
                <a:uFillTx/>
                <a:latin typeface="Quicksand"/>
                <a:sym typeface="Quicksand"/>
              </a:rPr>
              <a:t>backend  connection</a:t>
            </a:r>
            <a:endParaRPr kumimoji="0" lang="en-GB" sz="2000" b="1" i="0" u="none" strike="noStrike" kern="0" cap="none" spc="0" normalizeH="0" baseline="0" noProof="0" dirty="0">
              <a:ln>
                <a:noFill/>
              </a:ln>
              <a:solidFill>
                <a:srgbClr val="5C5C5F"/>
              </a:solidFill>
              <a:effectLst/>
              <a:uLnTx/>
              <a:uFillTx/>
              <a:latin typeface="Quicksand"/>
              <a:sym typeface="Quicksand"/>
            </a:endParaRPr>
          </a:p>
        </p:txBody>
      </p:sp>
      <p:sp>
        <p:nvSpPr>
          <p:cNvPr id="46" name="Google Shape;312;p31">
            <a:extLst>
              <a:ext uri="{FF2B5EF4-FFF2-40B4-BE49-F238E27FC236}">
                <a16:creationId xmlns:a16="http://schemas.microsoft.com/office/drawing/2014/main" id="{C0720D71-980D-B654-CEA4-EA0D2B3F8C15}"/>
              </a:ext>
            </a:extLst>
          </p:cNvPr>
          <p:cNvSpPr txBox="1">
            <a:spLocks/>
          </p:cNvSpPr>
          <p:nvPr/>
        </p:nvSpPr>
        <p:spPr>
          <a:xfrm>
            <a:off x="1354328" y="3791404"/>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dirty="0">
                <a:ln>
                  <a:noFill/>
                </a:ln>
                <a:solidFill>
                  <a:srgbClr val="809FAF"/>
                </a:solidFill>
                <a:effectLst/>
                <a:uLnTx/>
                <a:uFillTx/>
                <a:latin typeface="Quicksand"/>
                <a:sym typeface="Quicksand"/>
              </a:rPr>
              <a:t>10</a:t>
            </a:r>
          </a:p>
        </p:txBody>
      </p:sp>
      <p:sp>
        <p:nvSpPr>
          <p:cNvPr id="47" name="Google Shape;319;p31">
            <a:extLst>
              <a:ext uri="{FF2B5EF4-FFF2-40B4-BE49-F238E27FC236}">
                <a16:creationId xmlns:a16="http://schemas.microsoft.com/office/drawing/2014/main" id="{3A642FB8-D6F3-3187-DB1A-63EE18F448F3}"/>
              </a:ext>
            </a:extLst>
          </p:cNvPr>
          <p:cNvSpPr txBox="1">
            <a:spLocks/>
          </p:cNvSpPr>
          <p:nvPr/>
        </p:nvSpPr>
        <p:spPr>
          <a:xfrm>
            <a:off x="1354328" y="4244477"/>
            <a:ext cx="2423100" cy="428400"/>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US" sz="2000" b="1" i="0" u="none" strike="noStrike" kern="0" cap="none" spc="0" normalizeH="0" baseline="0" noProof="0" dirty="0">
                <a:ln>
                  <a:noFill/>
                </a:ln>
                <a:solidFill>
                  <a:srgbClr val="5C5C5F"/>
                </a:solidFill>
                <a:effectLst/>
                <a:uLnTx/>
                <a:uFillTx/>
                <a:latin typeface="Quicksand"/>
                <a:sym typeface="Quicksand"/>
              </a:rPr>
              <a:t>Demo</a:t>
            </a:r>
            <a:endParaRPr kumimoji="0" lang="en-GB" sz="2000" b="1" i="0" u="none" strike="noStrike" kern="0" cap="none" spc="0" normalizeH="0" baseline="0" noProof="0" dirty="0">
              <a:ln>
                <a:noFill/>
              </a:ln>
              <a:solidFill>
                <a:srgbClr val="5C5C5F"/>
              </a:solidFill>
              <a:effectLst/>
              <a:uLnTx/>
              <a:uFillTx/>
              <a:latin typeface="Quicksand"/>
              <a:sym typeface="Quicksand"/>
            </a:endParaRPr>
          </a:p>
        </p:txBody>
      </p:sp>
      <p:sp>
        <p:nvSpPr>
          <p:cNvPr id="48" name="Google Shape;312;p31">
            <a:extLst>
              <a:ext uri="{FF2B5EF4-FFF2-40B4-BE49-F238E27FC236}">
                <a16:creationId xmlns:a16="http://schemas.microsoft.com/office/drawing/2014/main" id="{F1DC3E3D-AD8A-30C6-C62E-6889EAAD3A33}"/>
              </a:ext>
            </a:extLst>
          </p:cNvPr>
          <p:cNvSpPr txBox="1">
            <a:spLocks/>
          </p:cNvSpPr>
          <p:nvPr/>
        </p:nvSpPr>
        <p:spPr>
          <a:xfrm>
            <a:off x="5038522" y="3742125"/>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pPr marL="0" marR="0" lvl="0" indent="0" algn="l" defTabSz="914400" rtl="0" eaLnBrk="1" fontAlgn="auto" latinLnBrk="0" hangingPunct="1">
              <a:lnSpc>
                <a:spcPct val="115000"/>
              </a:lnSpc>
              <a:spcBef>
                <a:spcPts val="0"/>
              </a:spcBef>
              <a:spcAft>
                <a:spcPts val="0"/>
              </a:spcAft>
              <a:buClr>
                <a:srgbClr val="5C5C5F"/>
              </a:buClr>
              <a:buSzPts val="3000"/>
              <a:buFont typeface="Quicksand"/>
              <a:buNone/>
              <a:tabLst/>
              <a:defRPr/>
            </a:pPr>
            <a:r>
              <a:rPr kumimoji="0" lang="en" sz="2800" b="1" i="0" u="none" strike="noStrike" kern="0" cap="none" spc="0" normalizeH="0" baseline="0" noProof="0" dirty="0">
                <a:ln>
                  <a:noFill/>
                </a:ln>
                <a:solidFill>
                  <a:srgbClr val="809FAF"/>
                </a:solidFill>
                <a:effectLst/>
                <a:uLnTx/>
                <a:uFillTx/>
                <a:latin typeface="Quicksand"/>
                <a:sym typeface="Quicksand"/>
              </a:rPr>
              <a:t>11</a:t>
            </a:r>
          </a:p>
        </p:txBody>
      </p:sp>
      <p:sp>
        <p:nvSpPr>
          <p:cNvPr id="49" name="Google Shape;319;p31">
            <a:extLst>
              <a:ext uri="{FF2B5EF4-FFF2-40B4-BE49-F238E27FC236}">
                <a16:creationId xmlns:a16="http://schemas.microsoft.com/office/drawing/2014/main" id="{4D509768-2015-F023-242D-E2A381A6A5C7}"/>
              </a:ext>
            </a:extLst>
          </p:cNvPr>
          <p:cNvSpPr txBox="1">
            <a:spLocks/>
          </p:cNvSpPr>
          <p:nvPr/>
        </p:nvSpPr>
        <p:spPr>
          <a:xfrm>
            <a:off x="5038522" y="4195198"/>
            <a:ext cx="2423100" cy="428400"/>
          </a:xfrm>
          <a:prstGeom prst="rect">
            <a:avLst/>
          </a:prstGeom>
          <a:noFill/>
          <a:ln w="19050" cap="flat" cmpd="sng">
            <a:solidFill>
              <a:srgbClr val="CFDEE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15000"/>
              </a:lnSpc>
              <a:spcBef>
                <a:spcPts val="0"/>
              </a:spcBef>
              <a:spcAft>
                <a:spcPts val="0"/>
              </a:spcAft>
              <a:buClr>
                <a:srgbClr val="5C5C5F"/>
              </a:buClr>
              <a:buSzPts val="2400"/>
              <a:buFont typeface="Bebas Neue"/>
              <a:buNone/>
              <a:tabLst/>
              <a:defRPr/>
            </a:pPr>
            <a:r>
              <a:rPr kumimoji="0" lang="en-GB" sz="2000" b="1" i="0" u="none" strike="noStrike" kern="0" cap="none" spc="0" normalizeH="0" baseline="0" noProof="0" dirty="0">
                <a:ln>
                  <a:noFill/>
                </a:ln>
                <a:solidFill>
                  <a:srgbClr val="5C5C5F"/>
                </a:solidFill>
                <a:effectLst/>
                <a:uLnTx/>
                <a:uFillTx/>
                <a:latin typeface="Quicksand"/>
                <a:sym typeface="Quicksand"/>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091604EC-93B4-4ABF-9DEA-3640DD39408D}" type="slidenum">
              <a:rPr lang="en-US" sz="1300" b="0" strike="noStrike" spc="-1">
                <a:solidFill>
                  <a:srgbClr val="809FAF"/>
                </a:solidFill>
                <a:latin typeface="Mulish"/>
                <a:ea typeface="Mulish"/>
              </a:rPr>
              <a:t>20</a:t>
            </a:fld>
            <a:endParaRPr lang="en-US" sz="1300" b="0" strike="noStrike" spc="-1">
              <a:latin typeface="Times New Roman"/>
            </a:endParaRPr>
          </a:p>
        </p:txBody>
      </p:sp>
      <p:sp>
        <p:nvSpPr>
          <p:cNvPr id="431" name="TextShape 2"/>
          <p:cNvSpPr txBox="1"/>
          <p:nvPr/>
        </p:nvSpPr>
        <p:spPr>
          <a:xfrm>
            <a:off x="312840" y="441360"/>
            <a:ext cx="7838280" cy="426024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1-OpenCV2</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400" b="0" strike="noStrike" spc="-1">
                <a:solidFill>
                  <a:srgbClr val="5C5C5F"/>
                </a:solidFill>
                <a:latin typeface="Mulish"/>
                <a:ea typeface="Mulish"/>
              </a:rPr>
              <a:t>OpenCV2 (Open Source Computer Vision Library) is a versatile open-source library designed for real-time image processing and computer vision. Widely used in OCR (Optical Character Recognition) applications, Real-time image and video processing, feature detection for pattern recognition, seamless cross-platform compatibility, and integration with machine learning frameworks like TensorFlow and PyTorch. </a:t>
            </a:r>
            <a:endParaRPr lang="en-US" sz="1400" b="0" strike="noStrike" spc="-1">
              <a:latin typeface="Arial"/>
            </a:endParaRPr>
          </a:p>
          <a:p>
            <a:pPr>
              <a:lnSpc>
                <a:spcPct val="115000"/>
              </a:lnSpc>
            </a:pPr>
            <a:r>
              <a:rPr lang="en-US" sz="1400" b="0" strike="noStrike" spc="-1">
                <a:solidFill>
                  <a:srgbClr val="5C5C5F"/>
                </a:solidFill>
                <a:latin typeface="Mulish"/>
                <a:ea typeface="Mulish"/>
              </a:rPr>
              <a:t>OpenCV2 provides robust tools for image and video processing, making it a go-to choice for tasks like character detection, text extraction, and document analysis. With support for multiple programming languages, machine learning integration, and cross-platform compatibility, OpenCV2 is a powerful resource for developing efficient OCR solutions.</a:t>
            </a:r>
            <a:endParaRPr lang="en-US" sz="1400" b="0" strike="noStrike" spc="-1">
              <a:latin typeface="Arial"/>
            </a:endParaRPr>
          </a:p>
          <a:p>
            <a:pPr>
              <a:lnSpc>
                <a:spcPct val="115000"/>
              </a:lnSpc>
            </a:pPr>
            <a:r>
              <a:rPr lang="en-US" sz="1400" b="0" strike="noStrike" spc="-1">
                <a:solidFill>
                  <a:srgbClr val="5C5C5F"/>
                </a:solidFill>
                <a:latin typeface="Mulish"/>
                <a:ea typeface="Mulish"/>
              </a:rPr>
              <a:t>-</a:t>
            </a:r>
            <a:r>
              <a:rPr lang="en-US" sz="1800" b="0" strike="noStrike" spc="-1">
                <a:solidFill>
                  <a:srgbClr val="5C5C5F"/>
                </a:solidFill>
                <a:latin typeface="Mulish"/>
                <a:ea typeface="Mulish"/>
              </a:rPr>
              <a:t>Usage</a:t>
            </a:r>
            <a:endParaRPr lang="en-US" sz="1800" b="0" strike="noStrike" spc="-1">
              <a:latin typeface="Arial"/>
            </a:endParaRPr>
          </a:p>
          <a:p>
            <a:pPr>
              <a:lnSpc>
                <a:spcPct val="115000"/>
              </a:lnSpc>
            </a:pPr>
            <a:r>
              <a:rPr lang="en-US" sz="1800" b="0" strike="noStrike" spc="-1">
                <a:solidFill>
                  <a:srgbClr val="5C5C5F"/>
                </a:solidFill>
                <a:latin typeface="Mulish"/>
                <a:ea typeface="Mulish"/>
              </a:rPr>
              <a:t>1. Loading Model</a:t>
            </a:r>
            <a:endParaRPr lang="en-US" sz="1800" b="0" strike="noStrike" spc="-1">
              <a:latin typeface="Arial"/>
            </a:endParaRPr>
          </a:p>
          <a:p>
            <a:pPr>
              <a:lnSpc>
                <a:spcPct val="115000"/>
              </a:lnSpc>
            </a:pPr>
            <a:r>
              <a:rPr lang="en-US" sz="1800" b="0" strike="noStrike" spc="-1">
                <a:solidFill>
                  <a:srgbClr val="5C5C5F"/>
                </a:solidFill>
                <a:latin typeface="Mulish"/>
                <a:ea typeface="Mulish"/>
              </a:rPr>
              <a:t>2. Running Model</a:t>
            </a:r>
            <a:endParaRPr lang="en-US" sz="1800" b="0" strike="noStrike" spc="-1">
              <a:latin typeface="Arial"/>
            </a:endParaRPr>
          </a:p>
          <a:p>
            <a:pPr>
              <a:lnSpc>
                <a:spcPct val="115000"/>
              </a:lnSpc>
            </a:pPr>
            <a:r>
              <a:rPr lang="en-US" sz="1800" b="0" strike="noStrike" spc="-1">
                <a:solidFill>
                  <a:srgbClr val="5C5C5F"/>
                </a:solidFill>
                <a:latin typeface="Mulish"/>
                <a:ea typeface="Mulish"/>
              </a:rPr>
              <a:t>3. Applying rotated bounding boxes and NMS</a:t>
            </a: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3A3437FD-D8A7-48B8-AD13-F9C4E8D4E1DC}" type="slidenum">
              <a:rPr lang="en-US" sz="1300" b="0" strike="noStrike" spc="-1">
                <a:solidFill>
                  <a:srgbClr val="809FAF"/>
                </a:solidFill>
                <a:latin typeface="Mulish"/>
                <a:ea typeface="Mulish"/>
              </a:rPr>
              <a:t>21</a:t>
            </a:fld>
            <a:endParaRPr lang="en-US" sz="1300" b="0" strike="noStrike" spc="-1">
              <a:latin typeface="Times New Roman"/>
            </a:endParaRPr>
          </a:p>
        </p:txBody>
      </p:sp>
      <p:sp>
        <p:nvSpPr>
          <p:cNvPr id="433" name="TextShape 2"/>
          <p:cNvSpPr txBox="1"/>
          <p:nvPr/>
        </p:nvSpPr>
        <p:spPr>
          <a:xfrm>
            <a:off x="292680" y="441360"/>
            <a:ext cx="7858800" cy="511920"/>
          </a:xfrm>
          <a:prstGeom prst="rect">
            <a:avLst/>
          </a:prstGeom>
          <a:noFill/>
          <a:ln>
            <a:noFill/>
          </a:ln>
        </p:spPr>
        <p:txBody>
          <a:bodyPr tIns="91440" bIns="91440">
            <a:noAutofit/>
          </a:bodyPr>
          <a:lstStyle/>
          <a:p>
            <a:pPr>
              <a:lnSpc>
                <a:spcPct val="115000"/>
              </a:lnSpc>
            </a:pPr>
            <a:r>
              <a:rPr lang="en-US" sz="1600" b="0" strike="noStrike" spc="-1">
                <a:solidFill>
                  <a:srgbClr val="5C5C5F"/>
                </a:solidFill>
                <a:latin typeface="Mulish"/>
                <a:ea typeface="Mulish"/>
              </a:rPr>
              <a:t>4. Applying Image preprocessing ( thresholding, Gaussian Blur, Grayscale)</a:t>
            </a:r>
            <a:endParaRPr lang="en-US" sz="1600" b="0" strike="noStrike" spc="-1">
              <a:latin typeface="Arial"/>
            </a:endParaRPr>
          </a:p>
          <a:p>
            <a:pPr>
              <a:lnSpc>
                <a:spcPct val="115000"/>
              </a:lnSpc>
            </a:pPr>
            <a:endParaRPr lang="en-US" sz="1600" b="0" strike="noStrike" spc="-1">
              <a:latin typeface="Arial"/>
            </a:endParaRPr>
          </a:p>
        </p:txBody>
      </p:sp>
      <p:pic>
        <p:nvPicPr>
          <p:cNvPr id="434" name="Picture 3"/>
          <p:cNvPicPr/>
          <p:nvPr/>
        </p:nvPicPr>
        <p:blipFill>
          <a:blip r:embed="rId2"/>
          <a:stretch/>
        </p:blipFill>
        <p:spPr>
          <a:xfrm>
            <a:off x="3601440" y="834840"/>
            <a:ext cx="1566360" cy="511920"/>
          </a:xfrm>
          <a:prstGeom prst="rect">
            <a:avLst/>
          </a:prstGeom>
          <a:ln>
            <a:noFill/>
          </a:ln>
        </p:spPr>
      </p:pic>
      <p:pic>
        <p:nvPicPr>
          <p:cNvPr id="435" name="Google Shape;2123;p95"/>
          <p:cNvPicPr/>
          <p:nvPr/>
        </p:nvPicPr>
        <p:blipFill>
          <a:blip r:embed="rId3"/>
          <a:stretch/>
        </p:blipFill>
        <p:spPr>
          <a:xfrm>
            <a:off x="2546640" y="1251000"/>
            <a:ext cx="4050000" cy="345060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1B55D52D-AB89-44C4-BAB0-5B25FB7F525D}" type="slidenum">
              <a:rPr lang="en-US" sz="1300" b="0" strike="noStrike" spc="-1">
                <a:solidFill>
                  <a:srgbClr val="809FAF"/>
                </a:solidFill>
                <a:latin typeface="Mulish"/>
                <a:ea typeface="Mulish"/>
              </a:rPr>
              <a:t>22</a:t>
            </a:fld>
            <a:endParaRPr lang="en-US" sz="1300" b="0" strike="noStrike" spc="-1">
              <a:latin typeface="Times New Roman"/>
            </a:endParaRPr>
          </a:p>
        </p:txBody>
      </p:sp>
      <p:pic>
        <p:nvPicPr>
          <p:cNvPr id="437" name="Google Shape;2130;p96"/>
          <p:cNvPicPr/>
          <p:nvPr/>
        </p:nvPicPr>
        <p:blipFill>
          <a:blip r:embed="rId2"/>
          <a:stretch/>
        </p:blipFill>
        <p:spPr>
          <a:xfrm>
            <a:off x="353520" y="1279080"/>
            <a:ext cx="8436600" cy="3364200"/>
          </a:xfrm>
          <a:prstGeom prst="rect">
            <a:avLst/>
          </a:prstGeom>
          <a:ln>
            <a:noFill/>
          </a:ln>
        </p:spPr>
      </p:pic>
      <p:pic>
        <p:nvPicPr>
          <p:cNvPr id="438" name="Picture 3"/>
          <p:cNvPicPr/>
          <p:nvPr/>
        </p:nvPicPr>
        <p:blipFill>
          <a:blip r:embed="rId3"/>
          <a:stretch/>
        </p:blipFill>
        <p:spPr>
          <a:xfrm>
            <a:off x="3756960" y="651240"/>
            <a:ext cx="2048040" cy="52992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91379866-FDFA-41FD-A706-35FE70785851}" type="slidenum">
              <a:rPr lang="en-US" sz="1300" b="0" strike="noStrike" spc="-1">
                <a:solidFill>
                  <a:srgbClr val="809FAF"/>
                </a:solidFill>
                <a:latin typeface="Mulish"/>
                <a:ea typeface="Mulish"/>
              </a:rPr>
              <a:t>23</a:t>
            </a:fld>
            <a:endParaRPr lang="en-US" sz="1300" b="0" strike="noStrike" spc="-1">
              <a:latin typeface="Times New Roman"/>
            </a:endParaRPr>
          </a:p>
        </p:txBody>
      </p:sp>
      <p:sp>
        <p:nvSpPr>
          <p:cNvPr id="440" name="TextShape 2"/>
          <p:cNvSpPr txBox="1"/>
          <p:nvPr/>
        </p:nvSpPr>
        <p:spPr>
          <a:xfrm>
            <a:off x="402480" y="554040"/>
            <a:ext cx="7997040" cy="494280"/>
          </a:xfrm>
          <a:prstGeom prst="rect">
            <a:avLst/>
          </a:prstGeom>
          <a:noFill/>
          <a:ln>
            <a:noFill/>
          </a:ln>
        </p:spPr>
        <p:txBody>
          <a:bodyPr tIns="91440" bIns="91440">
            <a:noAutofit/>
          </a:bodyPr>
          <a:lstStyle/>
          <a:p>
            <a:pPr>
              <a:lnSpc>
                <a:spcPct val="115000"/>
              </a:lnSpc>
            </a:pPr>
            <a:r>
              <a:rPr lang="en-US" sz="1400" b="0" strike="noStrike" spc="-1">
                <a:solidFill>
                  <a:srgbClr val="5C5C5F"/>
                </a:solidFill>
                <a:latin typeface="Mulish"/>
                <a:ea typeface="Mulish"/>
              </a:rPr>
              <a:t>5. Drawing detected bounding boxes using OpenCV2:</a:t>
            </a:r>
            <a:endParaRPr lang="en-US" sz="1400" b="0" strike="noStrike" spc="-1">
              <a:latin typeface="Arial"/>
            </a:endParaRPr>
          </a:p>
        </p:txBody>
      </p:sp>
      <p:pic>
        <p:nvPicPr>
          <p:cNvPr id="441" name="Picture 5"/>
          <p:cNvPicPr/>
          <p:nvPr/>
        </p:nvPicPr>
        <p:blipFill>
          <a:blip r:embed="rId2"/>
          <a:stretch/>
        </p:blipFill>
        <p:spPr>
          <a:xfrm>
            <a:off x="-207360" y="851040"/>
            <a:ext cx="2999160" cy="481320"/>
          </a:xfrm>
          <a:prstGeom prst="rect">
            <a:avLst/>
          </a:prstGeom>
          <a:ln>
            <a:noFill/>
          </a:ln>
        </p:spPr>
      </p:pic>
      <p:pic>
        <p:nvPicPr>
          <p:cNvPr id="442" name="Picture 7"/>
          <p:cNvPicPr/>
          <p:nvPr/>
        </p:nvPicPr>
        <p:blipFill>
          <a:blip r:embed="rId3"/>
          <a:stretch/>
        </p:blipFill>
        <p:spPr>
          <a:xfrm>
            <a:off x="5047560" y="851040"/>
            <a:ext cx="2999160" cy="481320"/>
          </a:xfrm>
          <a:prstGeom prst="rect">
            <a:avLst/>
          </a:prstGeom>
          <a:ln>
            <a:noFill/>
          </a:ln>
        </p:spPr>
      </p:pic>
      <p:pic>
        <p:nvPicPr>
          <p:cNvPr id="443" name="Google Shape;2137;p97"/>
          <p:cNvPicPr/>
          <p:nvPr/>
        </p:nvPicPr>
        <p:blipFill>
          <a:blip r:embed="rId4"/>
          <a:stretch/>
        </p:blipFill>
        <p:spPr>
          <a:xfrm>
            <a:off x="560880" y="1485360"/>
            <a:ext cx="3535200" cy="3026160"/>
          </a:xfrm>
          <a:prstGeom prst="rect">
            <a:avLst/>
          </a:prstGeom>
          <a:ln>
            <a:noFill/>
          </a:ln>
        </p:spPr>
      </p:pic>
      <p:pic>
        <p:nvPicPr>
          <p:cNvPr id="444" name="Google Shape;2136;p97"/>
          <p:cNvPicPr/>
          <p:nvPr/>
        </p:nvPicPr>
        <p:blipFill>
          <a:blip r:embed="rId5"/>
          <a:stretch/>
        </p:blipFill>
        <p:spPr>
          <a:xfrm>
            <a:off x="4863960" y="1364760"/>
            <a:ext cx="3535200" cy="314712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346F11C0-46F1-46B5-BFC5-E1DD6617AFE5}" type="slidenum">
              <a:rPr lang="en-US" sz="1300" b="0" strike="noStrike" spc="-1">
                <a:solidFill>
                  <a:srgbClr val="809FAF"/>
                </a:solidFill>
                <a:latin typeface="Mulish"/>
                <a:ea typeface="Mulish"/>
              </a:rPr>
              <a:t>24</a:t>
            </a:fld>
            <a:endParaRPr lang="en-US" sz="1300" b="0" strike="noStrike" spc="-1">
              <a:latin typeface="Times New Roman"/>
            </a:endParaRPr>
          </a:p>
        </p:txBody>
      </p:sp>
      <p:sp>
        <p:nvSpPr>
          <p:cNvPr id="446" name="TextShape 2"/>
          <p:cNvSpPr txBox="1"/>
          <p:nvPr/>
        </p:nvSpPr>
        <p:spPr>
          <a:xfrm>
            <a:off x="195120" y="281520"/>
            <a:ext cx="8009280" cy="469548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2-Numpy</a:t>
            </a:r>
            <a:endParaRPr lang="en-US" sz="1600" b="0" strike="noStrike" spc="-1">
              <a:latin typeface="Arial"/>
            </a:endParaRPr>
          </a:p>
          <a:p>
            <a:pPr>
              <a:lnSpc>
                <a:spcPct val="115000"/>
              </a:lnSpc>
            </a:pPr>
            <a:r>
              <a:rPr lang="en-US" sz="1600" b="0" strike="noStrike" spc="-1">
                <a:solidFill>
                  <a:srgbClr val="5C5C5F"/>
                </a:solidFill>
                <a:latin typeface="Mulish"/>
                <a:ea typeface="Mulish"/>
              </a:rPr>
              <a:t>NumPy, or Numerical Python, plays a pivotal role in OCR applications by facilitating efficient handling and manipulation of numerical data, particularly in image processing tasks. Its array and matrix operations are instrumental in processing pixel data, enabling the extraction and analysis of text from images. NumPy's mathematical functions enhance the accuracy of OCR algorithms by providing a robust foundation for computations involved in text recognition, character segmentation, and other image processing tasks. Its seamless integration with image processing libraries and tools makes NumPy a fundamental component in the development of OCR solutions, contributing to the precision and efficiency of text extraction from image</a:t>
            </a:r>
            <a:endParaRPr lang="en-US" sz="1600" b="0" strike="noStrike" spc="-1">
              <a:latin typeface="Arial"/>
            </a:endParaRPr>
          </a:p>
          <a:p>
            <a:pPr>
              <a:lnSpc>
                <a:spcPct val="115000"/>
              </a:lnSpc>
            </a:pPr>
            <a:r>
              <a:rPr lang="en-US" sz="1400" b="0" strike="noStrike" spc="-1">
                <a:solidFill>
                  <a:srgbClr val="5C5C5F"/>
                </a:solidFill>
                <a:latin typeface="Mulish"/>
                <a:ea typeface="Mulish"/>
              </a:rPr>
              <a:t>-</a:t>
            </a:r>
            <a:r>
              <a:rPr lang="en-US" sz="1800" b="0" strike="noStrike" spc="-1">
                <a:solidFill>
                  <a:srgbClr val="5C5C5F"/>
                </a:solidFill>
                <a:latin typeface="Mulish"/>
                <a:ea typeface="Mulish"/>
              </a:rPr>
              <a:t>Usage</a:t>
            </a:r>
            <a:endParaRPr lang="en-US" sz="1800" b="0" strike="noStrike" spc="-1">
              <a:latin typeface="Arial"/>
            </a:endParaRPr>
          </a:p>
          <a:p>
            <a:pPr>
              <a:lnSpc>
                <a:spcPct val="115000"/>
              </a:lnSpc>
            </a:pPr>
            <a:r>
              <a:rPr lang="en-US" sz="1800" b="0" strike="noStrike" spc="-1">
                <a:solidFill>
                  <a:srgbClr val="5C5C5F"/>
                </a:solidFill>
                <a:latin typeface="Mulish"/>
                <a:ea typeface="Mulish"/>
              </a:rPr>
              <a:t>1. Creating images arrays</a:t>
            </a:r>
            <a:endParaRPr lang="en-US" sz="1800" b="0" strike="noStrike" spc="-1">
              <a:latin typeface="Arial"/>
            </a:endParaRPr>
          </a:p>
          <a:p>
            <a:pPr>
              <a:lnSpc>
                <a:spcPct val="115000"/>
              </a:lnSpc>
            </a:pPr>
            <a:r>
              <a:rPr lang="en-US" sz="1800" b="0" strike="noStrike" spc="-1">
                <a:solidFill>
                  <a:srgbClr val="5C5C5F"/>
                </a:solidFill>
                <a:latin typeface="Mulish"/>
                <a:ea typeface="Mulish"/>
              </a:rPr>
              <a:t>2. array operations to create a blob that’s used as an input for the model</a:t>
            </a:r>
            <a:endParaRPr lang="en-US" sz="1800" b="0" strike="noStrike" spc="-1">
              <a:latin typeface="Arial"/>
            </a:endParaRPr>
          </a:p>
          <a:p>
            <a:pPr>
              <a:lnSpc>
                <a:spcPct val="115000"/>
              </a:lnSpc>
            </a:pPr>
            <a:r>
              <a:rPr lang="en-US" sz="1800" b="0" strike="noStrike" spc="-1">
                <a:solidFill>
                  <a:srgbClr val="5C5C5F"/>
                </a:solidFill>
                <a:latin typeface="Mulish"/>
                <a:ea typeface="Mulish"/>
              </a:rPr>
              <a:t>3.  Image arrays preprocessing</a:t>
            </a: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E3CB4100-EC06-41E0-8AA8-578797755EC2}" type="slidenum">
              <a:rPr lang="en-US" sz="1300" b="0" strike="noStrike" spc="-1">
                <a:solidFill>
                  <a:srgbClr val="809FAF"/>
                </a:solidFill>
                <a:latin typeface="Mulish"/>
                <a:ea typeface="Mulish"/>
              </a:rPr>
              <a:t>25</a:t>
            </a:fld>
            <a:endParaRPr lang="en-US" sz="1300" b="0" strike="noStrike" spc="-1">
              <a:latin typeface="Times New Roman"/>
            </a:endParaRPr>
          </a:p>
        </p:txBody>
      </p:sp>
      <p:sp>
        <p:nvSpPr>
          <p:cNvPr id="448" name="TextShape 2"/>
          <p:cNvSpPr txBox="1"/>
          <p:nvPr/>
        </p:nvSpPr>
        <p:spPr>
          <a:xfrm>
            <a:off x="329040" y="447840"/>
            <a:ext cx="8009280" cy="469548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3- Pytesseract</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600" b="0" strike="noStrike" spc="-1">
                <a:solidFill>
                  <a:srgbClr val="5C5C5F"/>
                </a:solidFill>
                <a:latin typeface="Mulish"/>
                <a:ea typeface="Mulish"/>
              </a:rPr>
              <a:t>Pytesseract is a Python OCR tool leveraging Google's Tesseract-OCR Engine. Tailored for Optical Character Recognition, it excels in converting text within images into machine-readable formats. Key features include open-source accessibility, language versatility, seamless Python integration, and configurable settings. Pytesseract finds applications in document processing, data extraction, and automation, supported by an active community for ongoing enhancements. In the realm of OCR, Pytesseract stands as a versatile, user-friendly solution for extracting valuable text information from diverse sources.</a:t>
            </a:r>
            <a:endParaRPr lang="en-US" sz="1600" b="0" strike="noStrike" spc="-1">
              <a:latin typeface="Arial"/>
            </a:endParaRPr>
          </a:p>
          <a:p>
            <a:pPr>
              <a:lnSpc>
                <a:spcPct val="115000"/>
              </a:lnSpc>
            </a:pPr>
            <a:r>
              <a:rPr lang="en-US" sz="1400" b="0" strike="noStrike" spc="-1">
                <a:solidFill>
                  <a:srgbClr val="5C5C5F"/>
                </a:solidFill>
                <a:latin typeface="Mulish"/>
                <a:ea typeface="Mulish"/>
              </a:rPr>
              <a:t>-</a:t>
            </a:r>
            <a:r>
              <a:rPr lang="en-US" sz="1800" b="0" strike="noStrike" spc="-1">
                <a:solidFill>
                  <a:srgbClr val="5C5C5F"/>
                </a:solidFill>
                <a:latin typeface="Mulish"/>
                <a:ea typeface="Mulish"/>
              </a:rPr>
              <a:t>Usage</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800" b="0" strike="noStrike" spc="-1">
                <a:solidFill>
                  <a:srgbClr val="5C5C5F"/>
                </a:solidFill>
                <a:latin typeface="Mulish"/>
                <a:ea typeface="Mulish"/>
              </a:rPr>
              <a:t>1-Text extraction</a:t>
            </a: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2D250405-6F42-4AFE-9795-E7D6DDC85E08}" type="slidenum">
              <a:rPr lang="en-US" sz="1300" b="0" strike="noStrike" spc="-1">
                <a:solidFill>
                  <a:srgbClr val="809FAF"/>
                </a:solidFill>
                <a:latin typeface="Mulish"/>
                <a:ea typeface="Mulish"/>
              </a:rPr>
              <a:t>26</a:t>
            </a:fld>
            <a:endParaRPr lang="en-US" sz="1300" b="0" strike="noStrike" spc="-1">
              <a:latin typeface="Times New Roman"/>
            </a:endParaRPr>
          </a:p>
        </p:txBody>
      </p:sp>
      <p:sp>
        <p:nvSpPr>
          <p:cNvPr id="450" name="TextShape 2"/>
          <p:cNvSpPr txBox="1"/>
          <p:nvPr/>
        </p:nvSpPr>
        <p:spPr>
          <a:xfrm>
            <a:off x="329040" y="447840"/>
            <a:ext cx="8009280" cy="469548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4-EAST Model</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600" b="0" strike="noStrike" spc="-1">
                <a:solidFill>
                  <a:srgbClr val="5C5C5F"/>
                </a:solidFill>
                <a:latin typeface="Mulish"/>
                <a:ea typeface="Mulish"/>
              </a:rPr>
              <a:t>The EAST (Efficient and Accurate Scene Text) model is a deep learning model designed for efficiently and accurately detecting text in natural scene images. It predicts the geometry (bounding box and rotation angle) and a confidence score for each text region, and it utilizes non-maximum suppression for post-processing. The EAST model is widely used for tasks like scene text recognition and document analysis due to its effectiveness and efficiency.</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600" b="0" strike="noStrike" spc="-1">
                <a:solidFill>
                  <a:srgbClr val="5C5C5F"/>
                </a:solidFill>
                <a:latin typeface="Mulish"/>
                <a:ea typeface="Mulish"/>
              </a:rPr>
              <a:t> Architecture</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400" b="0" strike="noStrike" spc="-1">
                <a:solidFill>
                  <a:srgbClr val="5C5C5F"/>
                </a:solidFill>
                <a:latin typeface="Mulish"/>
                <a:ea typeface="Mulish"/>
              </a:rPr>
              <a:t> The EAST model architecture is based on a deep neural network that combines feature extraction, geometry prediction, and score prediction. The network is designed to process an entire image in a single forward pass.</a:t>
            </a: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4DDE00D1-71DF-4789-8C49-E7C01FA2E8A6}" type="slidenum">
              <a:rPr lang="en-US" sz="1300" b="0" strike="noStrike" spc="-1">
                <a:solidFill>
                  <a:srgbClr val="809FAF"/>
                </a:solidFill>
                <a:latin typeface="Mulish"/>
                <a:ea typeface="Mulish"/>
              </a:rPr>
              <a:t>27</a:t>
            </a:fld>
            <a:endParaRPr lang="en-US" sz="1300" b="0" strike="noStrike" spc="-1">
              <a:latin typeface="Times New Roman"/>
            </a:endParaRPr>
          </a:p>
        </p:txBody>
      </p:sp>
      <p:sp>
        <p:nvSpPr>
          <p:cNvPr id="452" name="TextShape 2"/>
          <p:cNvSpPr txBox="1"/>
          <p:nvPr/>
        </p:nvSpPr>
        <p:spPr>
          <a:xfrm>
            <a:off x="227520" y="281520"/>
            <a:ext cx="8009280" cy="469548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 </a:t>
            </a:r>
            <a:r>
              <a:rPr lang="en-US" sz="2000" b="0" strike="noStrike" spc="-1">
                <a:solidFill>
                  <a:srgbClr val="5C5C5F"/>
                </a:solidFill>
                <a:latin typeface="Mulish"/>
                <a:ea typeface="Mulish"/>
              </a:rPr>
              <a:t>Usage</a:t>
            </a:r>
            <a:endParaRPr lang="en-US" sz="2000" b="0" strike="noStrike" spc="-1">
              <a:latin typeface="Arial"/>
            </a:endParaRPr>
          </a:p>
          <a:p>
            <a:pPr>
              <a:lnSpc>
                <a:spcPct val="115000"/>
              </a:lnSpc>
            </a:pPr>
            <a:endParaRPr lang="en-US" sz="2000" b="0" strike="noStrike" spc="-1">
              <a:latin typeface="Arial"/>
            </a:endParaRPr>
          </a:p>
          <a:p>
            <a:pPr>
              <a:lnSpc>
                <a:spcPct val="115000"/>
              </a:lnSpc>
            </a:pPr>
            <a:r>
              <a:rPr lang="en-US" sz="1800" b="0" strike="noStrike" spc="-1">
                <a:solidFill>
                  <a:srgbClr val="5C5C5F"/>
                </a:solidFill>
                <a:latin typeface="Mulish"/>
                <a:ea typeface="Mulish"/>
              </a:rPr>
              <a:t>1-Geometry Prediction: predicts the geometry of text regions, including the bounding box coordinates and the rotation angle of the text.</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800" b="0" strike="noStrike" spc="-1">
                <a:solidFill>
                  <a:srgbClr val="5C5C5F"/>
                </a:solidFill>
                <a:latin typeface="Mulish"/>
                <a:ea typeface="Mulish"/>
              </a:rPr>
              <a:t>2-Score Prediction: predicts a confidence score for each detected text region, indicating the likelihood that the region contains text.</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800" b="0" strike="noStrike" spc="-1">
                <a:solidFill>
                  <a:srgbClr val="5C5C5F"/>
                </a:solidFill>
                <a:latin typeface="Mulish"/>
                <a:ea typeface="Mulish"/>
              </a:rPr>
              <a:t>3-Non-Maximum Suppression (NMS): After the predictions are made, a post-processing step involves applying non-maximum suppression to remove redundant and overlapping bounding boxes, improving the precision of the detected text regions.</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800" b="0" strike="noStrike" spc="-1">
                <a:solidFill>
                  <a:srgbClr val="5C5C5F"/>
                </a:solidFill>
                <a:latin typeface="Mulish"/>
                <a:ea typeface="Mulish"/>
              </a:rPr>
              <a:t>4-Detect Text Regions</a:t>
            </a: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45556CF5-9972-4D72-BC9F-208E09C3E9B3}" type="slidenum">
              <a:rPr lang="en-US" sz="1300" b="0" strike="noStrike" spc="-1">
                <a:solidFill>
                  <a:srgbClr val="809FAF"/>
                </a:solidFill>
                <a:latin typeface="Mulish"/>
                <a:ea typeface="Mulish"/>
              </a:rPr>
              <a:t>28</a:t>
            </a:fld>
            <a:endParaRPr lang="en-US" sz="1300" b="0" strike="noStrike" spc="-1">
              <a:latin typeface="Times New Roman"/>
            </a:endParaRPr>
          </a:p>
        </p:txBody>
      </p:sp>
      <p:sp>
        <p:nvSpPr>
          <p:cNvPr id="454" name="TextShape 2"/>
          <p:cNvSpPr txBox="1"/>
          <p:nvPr/>
        </p:nvSpPr>
        <p:spPr>
          <a:xfrm>
            <a:off x="227520" y="281520"/>
            <a:ext cx="8009280" cy="469548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 </a:t>
            </a:r>
            <a:r>
              <a:rPr lang="en-US" sz="2000" b="0" strike="noStrike" spc="-1">
                <a:solidFill>
                  <a:srgbClr val="5C5C5F"/>
                </a:solidFill>
                <a:latin typeface="Mulish"/>
                <a:ea typeface="Mulish"/>
              </a:rPr>
              <a:t>Why EAST?</a:t>
            </a:r>
            <a:endParaRPr lang="en-US" sz="2000" b="0" strike="noStrike" spc="-1">
              <a:latin typeface="Arial"/>
            </a:endParaRPr>
          </a:p>
          <a:p>
            <a:pPr>
              <a:lnSpc>
                <a:spcPct val="115000"/>
              </a:lnSpc>
            </a:pPr>
            <a:endParaRPr lang="en-US" sz="2000" b="0" strike="noStrike" spc="-1">
              <a:latin typeface="Arial"/>
            </a:endParaRPr>
          </a:p>
          <a:p>
            <a:pPr>
              <a:lnSpc>
                <a:spcPct val="115000"/>
              </a:lnSpc>
            </a:pPr>
            <a:r>
              <a:rPr lang="en-US" sz="2000" b="1" strike="noStrike" spc="-1">
                <a:solidFill>
                  <a:srgbClr val="5C5C5F"/>
                </a:solidFill>
                <a:latin typeface="Mulish"/>
                <a:ea typeface="Mulish"/>
              </a:rPr>
              <a:t>Efficiency:</a:t>
            </a:r>
            <a:endParaRPr lang="en-US" sz="2000" b="0" strike="noStrike" spc="-1">
              <a:latin typeface="Arial"/>
            </a:endParaRPr>
          </a:p>
          <a:p>
            <a:pPr>
              <a:lnSpc>
                <a:spcPct val="115000"/>
              </a:lnSpc>
            </a:pPr>
            <a:r>
              <a:rPr lang="en-US" sz="2000" b="0" strike="noStrike" spc="-1">
                <a:solidFill>
                  <a:srgbClr val="5C5C5F"/>
                </a:solidFill>
                <a:latin typeface="Mulish"/>
                <a:ea typeface="Mulish"/>
              </a:rPr>
              <a:t>The EAST model is designed to be efficient, enabling real-time or near-real-time text detection.</a:t>
            </a:r>
            <a:endParaRPr lang="en-US" sz="2000" b="0" strike="noStrike" spc="-1">
              <a:latin typeface="Arial"/>
            </a:endParaRPr>
          </a:p>
          <a:p>
            <a:pPr>
              <a:lnSpc>
                <a:spcPct val="115000"/>
              </a:lnSpc>
            </a:pPr>
            <a:r>
              <a:rPr lang="en-US" sz="2000" b="0" strike="noStrike" spc="-1">
                <a:solidFill>
                  <a:srgbClr val="5C5C5F"/>
                </a:solidFill>
                <a:latin typeface="Mulish"/>
                <a:ea typeface="Mulish"/>
              </a:rPr>
              <a:t>Its architecture allows for processing entire images in a single forward pass, contributing to its computational efficiency.</a:t>
            </a:r>
            <a:endParaRPr lang="en-US" sz="2000" b="0" strike="noStrike" spc="-1">
              <a:latin typeface="Arial"/>
            </a:endParaRPr>
          </a:p>
          <a:p>
            <a:pPr>
              <a:lnSpc>
                <a:spcPct val="115000"/>
              </a:lnSpc>
            </a:pPr>
            <a:endParaRPr lang="en-US" sz="2000" b="0" strike="noStrike" spc="-1">
              <a:latin typeface="Arial"/>
            </a:endParaRPr>
          </a:p>
          <a:p>
            <a:pPr>
              <a:lnSpc>
                <a:spcPct val="115000"/>
              </a:lnSpc>
            </a:pPr>
            <a:r>
              <a:rPr lang="en-US" sz="1800" b="1" strike="noStrike" spc="-1">
                <a:solidFill>
                  <a:srgbClr val="5C5C5F"/>
                </a:solidFill>
                <a:latin typeface="Mulish"/>
                <a:ea typeface="Mulish"/>
              </a:rPr>
              <a:t>Accuracy:</a:t>
            </a:r>
            <a:endParaRPr lang="en-US" sz="1800" b="0" strike="noStrike" spc="-1">
              <a:latin typeface="Arial"/>
            </a:endParaRPr>
          </a:p>
          <a:p>
            <a:pPr>
              <a:lnSpc>
                <a:spcPct val="115000"/>
              </a:lnSpc>
            </a:pPr>
            <a:r>
              <a:rPr lang="en-US" sz="1800" b="0" strike="noStrike" spc="-1">
                <a:solidFill>
                  <a:srgbClr val="5C5C5F"/>
                </a:solidFill>
                <a:latin typeface="Mulish"/>
                <a:ea typeface="Mulish"/>
              </a:rPr>
              <a:t>Despite its efficiency, the EAST model maintains a high level of accuracy in text detection.</a:t>
            </a:r>
            <a:endParaRPr lang="en-US" sz="1800" b="0" strike="noStrike" spc="-1">
              <a:latin typeface="Arial"/>
            </a:endParaRPr>
          </a:p>
          <a:p>
            <a:pPr>
              <a:lnSpc>
                <a:spcPct val="115000"/>
              </a:lnSpc>
            </a:pPr>
            <a:r>
              <a:rPr lang="en-US" sz="1800" b="0" strike="noStrike" spc="-1">
                <a:solidFill>
                  <a:srgbClr val="5C5C5F"/>
                </a:solidFill>
                <a:latin typeface="Mulish"/>
                <a:ea typeface="Mulish"/>
              </a:rPr>
              <a:t>It provides accurate results in detecting text regions, even in challenging scenarios with varying text orientations and sizes.</a:t>
            </a: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88A9DF46-9ADE-4B7C-B1C4-88D488AFF9BD}" type="slidenum">
              <a:rPr lang="en-US" sz="1300" b="0" strike="noStrike" spc="-1">
                <a:solidFill>
                  <a:srgbClr val="809FAF"/>
                </a:solidFill>
                <a:latin typeface="Mulish"/>
                <a:ea typeface="Mulish"/>
              </a:rPr>
              <a:t>29</a:t>
            </a:fld>
            <a:endParaRPr lang="en-US" sz="1300" b="0" strike="noStrike" spc="-1">
              <a:latin typeface="Times New Roman"/>
            </a:endParaRPr>
          </a:p>
        </p:txBody>
      </p:sp>
      <p:sp>
        <p:nvSpPr>
          <p:cNvPr id="456" name="TextShape 2"/>
          <p:cNvSpPr txBox="1"/>
          <p:nvPr/>
        </p:nvSpPr>
        <p:spPr>
          <a:xfrm>
            <a:off x="227520" y="281520"/>
            <a:ext cx="8009280" cy="469548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 </a:t>
            </a:r>
            <a:r>
              <a:rPr lang="en-US" sz="2000" b="0" strike="noStrike" spc="-1">
                <a:solidFill>
                  <a:srgbClr val="5C5C5F"/>
                </a:solidFill>
                <a:latin typeface="Mulish"/>
                <a:ea typeface="Mulish"/>
              </a:rPr>
              <a:t>Why EAST?</a:t>
            </a:r>
            <a:endParaRPr lang="en-US" sz="2000" b="0" strike="noStrike" spc="-1">
              <a:latin typeface="Arial"/>
            </a:endParaRPr>
          </a:p>
          <a:p>
            <a:pPr>
              <a:lnSpc>
                <a:spcPct val="115000"/>
              </a:lnSpc>
            </a:pPr>
            <a:endParaRPr lang="en-US" sz="2000" b="0" strike="noStrike" spc="-1">
              <a:latin typeface="Arial"/>
            </a:endParaRPr>
          </a:p>
          <a:p>
            <a:pPr>
              <a:lnSpc>
                <a:spcPct val="115000"/>
              </a:lnSpc>
            </a:pPr>
            <a:r>
              <a:rPr lang="en-US" sz="1800" b="0" strike="noStrike" spc="-1">
                <a:solidFill>
                  <a:srgbClr val="5C5C5F"/>
                </a:solidFill>
                <a:latin typeface="Mulish"/>
                <a:ea typeface="Mulish"/>
              </a:rPr>
              <a:t>Rotation Handling:</a:t>
            </a:r>
            <a:endParaRPr lang="en-US" sz="1800" b="0" strike="noStrike" spc="-1">
              <a:latin typeface="Arial"/>
            </a:endParaRPr>
          </a:p>
          <a:p>
            <a:pPr>
              <a:lnSpc>
                <a:spcPct val="115000"/>
              </a:lnSpc>
            </a:pPr>
            <a:r>
              <a:rPr lang="en-US" sz="1800" b="0" strike="noStrike" spc="-1">
                <a:solidFill>
                  <a:srgbClr val="5C5C5F"/>
                </a:solidFill>
                <a:latin typeface="Mulish"/>
                <a:ea typeface="Mulish"/>
              </a:rPr>
              <a:t>The EAST model is capable of handling rotated text, which is important in scenes where text may appear at different angles.</a:t>
            </a:r>
            <a:endParaRPr lang="en-US" sz="1800" b="0" strike="noStrike" spc="-1">
              <a:latin typeface="Arial"/>
            </a:endParaRPr>
          </a:p>
          <a:p>
            <a:pPr>
              <a:lnSpc>
                <a:spcPct val="115000"/>
              </a:lnSpc>
            </a:pPr>
            <a:r>
              <a:rPr lang="en-US" sz="1800" b="0" strike="noStrike" spc="-1">
                <a:solidFill>
                  <a:srgbClr val="5C5C5F"/>
                </a:solidFill>
                <a:latin typeface="Mulish"/>
                <a:ea typeface="Mulish"/>
              </a:rPr>
              <a:t>Its geometry prediction includes information about the rotation angle of the text, making it suitable for scenarios with non-horizontal text.</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800" b="0" strike="noStrike" spc="-1">
                <a:solidFill>
                  <a:srgbClr val="5C5C5F"/>
                </a:solidFill>
                <a:latin typeface="Mulish"/>
                <a:ea typeface="Mulish"/>
              </a:rPr>
              <a:t>Scene Text Recognition:</a:t>
            </a:r>
            <a:endParaRPr lang="en-US" sz="1800" b="0" strike="noStrike" spc="-1">
              <a:latin typeface="Arial"/>
            </a:endParaRPr>
          </a:p>
          <a:p>
            <a:pPr>
              <a:lnSpc>
                <a:spcPct val="115000"/>
              </a:lnSpc>
            </a:pPr>
            <a:r>
              <a:rPr lang="en-US" sz="1800" b="0" strike="noStrike" spc="-1">
                <a:solidFill>
                  <a:srgbClr val="5C5C5F"/>
                </a:solidFill>
                <a:latin typeface="Mulish"/>
                <a:ea typeface="Mulish"/>
              </a:rPr>
              <a:t>While the primary focus of the EAST model is text detection, it also provides information about the geometry of the detected text regions.</a:t>
            </a:r>
            <a:endParaRPr lang="en-US" sz="1800" b="0" strike="noStrike" spc="-1">
              <a:latin typeface="Arial"/>
            </a:endParaRPr>
          </a:p>
          <a:p>
            <a:pPr>
              <a:lnSpc>
                <a:spcPct val="115000"/>
              </a:lnSpc>
            </a:pPr>
            <a:r>
              <a:rPr lang="en-US" sz="1800" b="0" strike="noStrike" spc="-1">
                <a:solidFill>
                  <a:srgbClr val="5C5C5F"/>
                </a:solidFill>
                <a:latin typeface="Mulish"/>
                <a:ea typeface="Mulish"/>
              </a:rPr>
              <a:t>This additional information can be valuable for subsequent tasks like scene text recognition.</a:t>
            </a: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extShape 1"/>
          <p:cNvSpPr txBox="1"/>
          <p:nvPr/>
        </p:nvSpPr>
        <p:spPr>
          <a:xfrm>
            <a:off x="3579840" y="1854360"/>
            <a:ext cx="3604320" cy="841320"/>
          </a:xfrm>
          <a:prstGeom prst="rect">
            <a:avLst/>
          </a:prstGeom>
          <a:noFill/>
          <a:ln>
            <a:noFill/>
          </a:ln>
        </p:spPr>
        <p:txBody>
          <a:bodyPr tIns="91440" bIns="91440" anchor="ctr">
            <a:noAutofit/>
          </a:bodyPr>
          <a:lstStyle/>
          <a:p>
            <a:pPr algn="ctr">
              <a:lnSpc>
                <a:spcPct val="100000"/>
              </a:lnSpc>
            </a:pPr>
            <a:r>
              <a:rPr lang="en-US" sz="5000" b="1" strike="noStrike" spc="-1">
                <a:solidFill>
                  <a:srgbClr val="5C5C5F"/>
                </a:solidFill>
                <a:latin typeface="Quicksand"/>
                <a:ea typeface="Quicksand"/>
              </a:rPr>
              <a:t>OurTeam</a:t>
            </a:r>
            <a:r>
              <a:rPr lang="en-US" sz="5000" b="1" strike="noStrike" spc="-1">
                <a:solidFill>
                  <a:srgbClr val="FFFFFF"/>
                </a:solidFill>
                <a:latin typeface="Quicksand"/>
                <a:ea typeface="Quicksand"/>
              </a:rPr>
              <a:t> </a:t>
            </a:r>
            <a:endParaRPr lang="en-US" sz="5000" b="0" strike="noStrike" spc="-1">
              <a:solidFill>
                <a:srgbClr val="000000"/>
              </a:solidFill>
              <a:latin typeface="Arial"/>
            </a:endParaRPr>
          </a:p>
        </p:txBody>
      </p:sp>
      <p:sp>
        <p:nvSpPr>
          <p:cNvPr id="303" name="TextShape 2"/>
          <p:cNvSpPr txBox="1"/>
          <p:nvPr/>
        </p:nvSpPr>
        <p:spPr>
          <a:xfrm>
            <a:off x="1959120" y="185436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01</a:t>
            </a:r>
            <a:endParaRPr lang="en-US" sz="6000" b="0" strike="noStrike" spc="-1">
              <a:solidFill>
                <a:srgbClr val="000000"/>
              </a:solidFill>
              <a:latin typeface="Arial"/>
            </a:endParaRPr>
          </a:p>
        </p:txBody>
      </p:sp>
      <p:sp>
        <p:nvSpPr>
          <p:cNvPr id="304"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4C1669F1-77B3-46A1-9623-1E2EA5520862}" type="slidenum">
              <a:rPr lang="en-US" sz="1300" b="0" strike="noStrike" spc="-1">
                <a:solidFill>
                  <a:srgbClr val="809FAF"/>
                </a:solidFill>
                <a:latin typeface="Mulish"/>
                <a:ea typeface="Mulish"/>
              </a:rPr>
              <a:t>3</a:t>
            </a:fld>
            <a:endParaRPr lang="en-US" sz="1300" b="0" strike="noStrike" spc="-1">
              <a:latin typeface="Times New Roman"/>
            </a:endParaRPr>
          </a:p>
        </p:txBody>
      </p:sp>
      <p:sp>
        <p:nvSpPr>
          <p:cNvPr id="305"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06"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07" name="CustomShape 6"/>
          <p:cNvSpPr/>
          <p:nvPr/>
        </p:nvSpPr>
        <p:spPr>
          <a:xfrm>
            <a:off x="3244680" y="221796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308" name="CustomShape 7"/>
          <p:cNvSpPr/>
          <p:nvPr/>
        </p:nvSpPr>
        <p:spPr>
          <a:xfrm>
            <a:off x="7280640" y="221796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TextShape 1"/>
          <p:cNvSpPr txBox="1"/>
          <p:nvPr/>
        </p:nvSpPr>
        <p:spPr>
          <a:xfrm>
            <a:off x="735480" y="1588320"/>
            <a:ext cx="7506000" cy="127656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Handwritten  Model</a:t>
            </a:r>
            <a:endParaRPr lang="en-US" sz="6000" b="0" strike="noStrike" spc="-1">
              <a:solidFill>
                <a:srgbClr val="000000"/>
              </a:solidFill>
              <a:latin typeface="Arial"/>
            </a:endParaRPr>
          </a:p>
        </p:txBody>
      </p:sp>
      <p:sp>
        <p:nvSpPr>
          <p:cNvPr id="458" name="TextShape 2"/>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A7A3B046-F8C0-435D-A3AF-9BEC76EEFF2C}" type="slidenum">
              <a:rPr lang="en-US" sz="1300" b="0" strike="noStrike" spc="-1">
                <a:solidFill>
                  <a:srgbClr val="809FAF"/>
                </a:solidFill>
                <a:latin typeface="Mulish"/>
                <a:ea typeface="Mulish"/>
              </a:rPr>
              <a:t>30</a:t>
            </a:fld>
            <a:endParaRPr lang="en-US" sz="1300" b="0" strike="noStrike" spc="-1">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CB8F9A2E-38A9-494E-BE1B-35BBD884B147}" type="slidenum">
              <a:rPr lang="en-US" sz="1300" b="0" strike="noStrike" spc="-1">
                <a:solidFill>
                  <a:srgbClr val="809FAF"/>
                </a:solidFill>
                <a:latin typeface="Mulish"/>
                <a:ea typeface="Mulish"/>
              </a:rPr>
              <a:t>31</a:t>
            </a:fld>
            <a:endParaRPr lang="en-US" sz="1300" b="0" strike="noStrike" spc="-1">
              <a:latin typeface="Times New Roman"/>
            </a:endParaRPr>
          </a:p>
        </p:txBody>
      </p:sp>
      <p:sp>
        <p:nvSpPr>
          <p:cNvPr id="460" name="TextShape 2"/>
          <p:cNvSpPr txBox="1"/>
          <p:nvPr/>
        </p:nvSpPr>
        <p:spPr>
          <a:xfrm>
            <a:off x="792360" y="304560"/>
            <a:ext cx="7249320" cy="620280"/>
          </a:xfrm>
          <a:prstGeom prst="rect">
            <a:avLst/>
          </a:prstGeom>
          <a:noFill/>
          <a:ln>
            <a:noFill/>
          </a:ln>
        </p:spPr>
        <p:txBody>
          <a:bodyPr tIns="91440" bIns="91440">
            <a:noAutofit/>
          </a:bodyPr>
          <a:lstStyle/>
          <a:p>
            <a:pPr algn="ctr">
              <a:lnSpc>
                <a:spcPct val="115000"/>
              </a:lnSpc>
            </a:pPr>
            <a:r>
              <a:rPr lang="en-US" sz="1600" b="0" strike="noStrike" spc="-1">
                <a:solidFill>
                  <a:srgbClr val="5C5C5F"/>
                </a:solidFill>
                <a:latin typeface="Mulish"/>
                <a:ea typeface="Mulish"/>
              </a:rPr>
              <a:t> </a:t>
            </a:r>
            <a:r>
              <a:rPr lang="en-US" sz="2000" b="1" strike="noStrike" spc="-1">
                <a:solidFill>
                  <a:srgbClr val="5C5C5F"/>
                </a:solidFill>
                <a:latin typeface="Mulish"/>
                <a:ea typeface="Mulish"/>
              </a:rPr>
              <a:t>Preprocessing on Handwritten images</a:t>
            </a:r>
            <a:endParaRPr lang="en-US" sz="2000" b="0" strike="noStrike" spc="-1">
              <a:latin typeface="Arial"/>
            </a:endParaRPr>
          </a:p>
          <a:p>
            <a:pPr>
              <a:lnSpc>
                <a:spcPct val="115000"/>
              </a:lnSpc>
            </a:pPr>
            <a:endParaRPr lang="en-US" sz="2000" b="0" strike="noStrike" spc="-1">
              <a:latin typeface="Arial"/>
            </a:endParaRPr>
          </a:p>
          <a:p>
            <a:pPr>
              <a:lnSpc>
                <a:spcPct val="115000"/>
              </a:lnSpc>
            </a:pPr>
            <a:endParaRPr lang="en-US" sz="2000" b="0" strike="noStrike" spc="-1">
              <a:latin typeface="Arial"/>
            </a:endParaRPr>
          </a:p>
          <a:p>
            <a:pPr>
              <a:lnSpc>
                <a:spcPct val="115000"/>
              </a:lnSpc>
            </a:pPr>
            <a:endParaRPr lang="en-US" sz="2000" b="0" strike="noStrike" spc="-1">
              <a:latin typeface="Arial"/>
            </a:endParaRPr>
          </a:p>
          <a:p>
            <a:pPr>
              <a:lnSpc>
                <a:spcPct val="115000"/>
              </a:lnSpc>
            </a:pPr>
            <a:endParaRPr lang="en-US" sz="2000" b="0" strike="noStrike" spc="-1">
              <a:latin typeface="Arial"/>
            </a:endParaRPr>
          </a:p>
          <a:p>
            <a:pPr>
              <a:lnSpc>
                <a:spcPct val="115000"/>
              </a:lnSpc>
            </a:pPr>
            <a:endParaRPr lang="en-US" sz="2000" b="0" strike="noStrike" spc="-1">
              <a:latin typeface="Arial"/>
            </a:endParaRPr>
          </a:p>
          <a:p>
            <a:pPr>
              <a:lnSpc>
                <a:spcPct val="115000"/>
              </a:lnSpc>
            </a:pPr>
            <a:endParaRPr lang="en-US" sz="2000" b="0" strike="noStrike" spc="-1">
              <a:latin typeface="Arial"/>
            </a:endParaRPr>
          </a:p>
          <a:p>
            <a:pPr>
              <a:lnSpc>
                <a:spcPct val="115000"/>
              </a:lnSpc>
            </a:pPr>
            <a:endParaRPr lang="en-US" sz="2000" b="0" strike="noStrike" spc="-1">
              <a:latin typeface="Arial"/>
            </a:endParaRPr>
          </a:p>
          <a:p>
            <a:pPr>
              <a:lnSpc>
                <a:spcPct val="115000"/>
              </a:lnSpc>
            </a:pPr>
            <a:endParaRPr lang="en-US" sz="2000" b="0" strike="noStrike" spc="-1">
              <a:latin typeface="Arial"/>
            </a:endParaRPr>
          </a:p>
        </p:txBody>
      </p:sp>
      <p:pic>
        <p:nvPicPr>
          <p:cNvPr id="461" name="Picture 3"/>
          <p:cNvPicPr/>
          <p:nvPr/>
        </p:nvPicPr>
        <p:blipFill>
          <a:blip r:embed="rId2"/>
          <a:stretch/>
        </p:blipFill>
        <p:spPr>
          <a:xfrm>
            <a:off x="755640" y="925560"/>
            <a:ext cx="7632360" cy="280404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49A2CFA6-758A-43DA-8D4C-1AEC3587C45F}" type="slidenum">
              <a:rPr lang="en-US" sz="1300" b="0" strike="noStrike" spc="-1">
                <a:solidFill>
                  <a:srgbClr val="809FAF"/>
                </a:solidFill>
                <a:latin typeface="Mulish"/>
                <a:ea typeface="Mulish"/>
              </a:rPr>
              <a:t>32</a:t>
            </a:fld>
            <a:endParaRPr lang="en-US" sz="1300" b="0" strike="noStrike" spc="-1">
              <a:latin typeface="Times New Roman"/>
            </a:endParaRPr>
          </a:p>
        </p:txBody>
      </p:sp>
      <p:sp>
        <p:nvSpPr>
          <p:cNvPr id="463" name="TextShape 2"/>
          <p:cNvSpPr txBox="1"/>
          <p:nvPr/>
        </p:nvSpPr>
        <p:spPr>
          <a:xfrm>
            <a:off x="780120" y="402120"/>
            <a:ext cx="7249320" cy="620280"/>
          </a:xfrm>
          <a:prstGeom prst="rect">
            <a:avLst/>
          </a:prstGeom>
          <a:noFill/>
          <a:ln>
            <a:noFill/>
          </a:ln>
        </p:spPr>
        <p:txBody>
          <a:bodyPr tIns="91440" bIns="91440">
            <a:noAutofit/>
          </a:bodyPr>
          <a:lstStyle/>
          <a:p>
            <a:pPr algn="ctr">
              <a:lnSpc>
                <a:spcPct val="115000"/>
              </a:lnSpc>
            </a:pPr>
            <a:r>
              <a:rPr lang="en-US" sz="2000" b="1" strike="noStrike" spc="-1">
                <a:solidFill>
                  <a:srgbClr val="5C5C5F"/>
                </a:solidFill>
                <a:latin typeface="Mulish"/>
                <a:ea typeface="Mulish"/>
              </a:rPr>
              <a:t>Before VS After Preprocessing</a:t>
            </a:r>
            <a:endParaRPr lang="en-US" sz="2000" b="0" strike="noStrike" spc="-1">
              <a:latin typeface="Arial"/>
            </a:endParaRPr>
          </a:p>
        </p:txBody>
      </p:sp>
      <p:pic>
        <p:nvPicPr>
          <p:cNvPr id="464" name="Picture 6"/>
          <p:cNvPicPr/>
          <p:nvPr/>
        </p:nvPicPr>
        <p:blipFill>
          <a:blip r:embed="rId2"/>
          <a:stretch/>
        </p:blipFill>
        <p:spPr>
          <a:xfrm>
            <a:off x="527760" y="1291320"/>
            <a:ext cx="7754400" cy="256032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31DCB015-D81E-4021-A14A-864264AC0BCB}" type="slidenum">
              <a:rPr lang="en-US" sz="1300" b="0" strike="noStrike" spc="-1">
                <a:solidFill>
                  <a:srgbClr val="809FAF"/>
                </a:solidFill>
                <a:latin typeface="Mulish"/>
                <a:ea typeface="Mulish"/>
              </a:rPr>
              <a:t>33</a:t>
            </a:fld>
            <a:endParaRPr lang="en-US" sz="1300" b="0" strike="noStrike" spc="-1">
              <a:latin typeface="Times New Roman"/>
            </a:endParaRPr>
          </a:p>
        </p:txBody>
      </p:sp>
      <p:sp>
        <p:nvSpPr>
          <p:cNvPr id="466" name="TextShape 2"/>
          <p:cNvSpPr txBox="1"/>
          <p:nvPr/>
        </p:nvSpPr>
        <p:spPr>
          <a:xfrm>
            <a:off x="341280" y="317160"/>
            <a:ext cx="8436600" cy="4826160"/>
          </a:xfrm>
          <a:prstGeom prst="rect">
            <a:avLst/>
          </a:prstGeom>
          <a:noFill/>
          <a:ln>
            <a:noFill/>
          </a:ln>
        </p:spPr>
        <p:txBody>
          <a:bodyPr tIns="91440" bIns="91440">
            <a:noAutofit/>
          </a:bodyPr>
          <a:lstStyle/>
          <a:p>
            <a:pPr algn="ctr">
              <a:lnSpc>
                <a:spcPct val="115000"/>
              </a:lnSpc>
            </a:pPr>
            <a:r>
              <a:rPr lang="en-US" sz="2800" b="1" strike="noStrike" spc="-1">
                <a:solidFill>
                  <a:srgbClr val="5C5C5F"/>
                </a:solidFill>
                <a:latin typeface="Mulish"/>
                <a:ea typeface="Mulish"/>
              </a:rPr>
              <a:t>Models</a:t>
            </a:r>
            <a:endParaRPr lang="en-US" sz="2800" b="0" strike="noStrike" spc="-1">
              <a:latin typeface="Arial"/>
            </a:endParaRPr>
          </a:p>
          <a:p>
            <a:pPr>
              <a:lnSpc>
                <a:spcPct val="115000"/>
              </a:lnSpc>
            </a:pPr>
            <a:endParaRPr lang="en-US" sz="2800" b="0" strike="noStrike" spc="-1">
              <a:latin typeface="Arial"/>
            </a:endParaRPr>
          </a:p>
          <a:p>
            <a:pPr marL="152280">
              <a:lnSpc>
                <a:spcPct val="115000"/>
              </a:lnSpc>
            </a:pPr>
            <a:r>
              <a:rPr lang="en-US" sz="2000" b="0" strike="noStrike" spc="-1">
                <a:solidFill>
                  <a:srgbClr val="5C5C5F"/>
                </a:solidFill>
                <a:latin typeface="Mulish"/>
                <a:ea typeface="Mulish"/>
              </a:rPr>
              <a:t>Handwritten models is used to transfer textual image to text that will be used in correction model </a:t>
            </a:r>
            <a:endParaRPr lang="en-US" sz="2000" b="0" strike="noStrike" spc="-1">
              <a:latin typeface="Arial"/>
            </a:endParaRPr>
          </a:p>
          <a:p>
            <a:pPr marL="152280">
              <a:lnSpc>
                <a:spcPct val="115000"/>
              </a:lnSpc>
            </a:pPr>
            <a:r>
              <a:rPr lang="en-US" sz="2000" b="0" strike="noStrike" spc="-1">
                <a:solidFill>
                  <a:srgbClr val="5C5C5F"/>
                </a:solidFill>
                <a:latin typeface="Mulish"/>
                <a:ea typeface="Mulish"/>
              </a:rPr>
              <a:t>kinds:</a:t>
            </a:r>
            <a:endParaRPr lang="en-US" sz="2000" b="0" strike="noStrike" spc="-1">
              <a:latin typeface="Arial"/>
            </a:endParaRPr>
          </a:p>
          <a:p>
            <a:pPr marL="1054080" lvl="1" indent="-456840">
              <a:lnSpc>
                <a:spcPct val="100000"/>
              </a:lnSpc>
              <a:buClr>
                <a:srgbClr val="5C5C5F"/>
              </a:buClr>
              <a:buFont typeface="Arial"/>
              <a:buAutoNum type="alphaLcPeriod"/>
            </a:pPr>
            <a:r>
              <a:rPr lang="en-US" sz="2200" b="0" strike="noStrike" spc="-1">
                <a:solidFill>
                  <a:srgbClr val="5C5C5F"/>
                </a:solidFill>
                <a:latin typeface="Mulish"/>
                <a:ea typeface="Mulish"/>
              </a:rPr>
              <a:t>Pytesseract</a:t>
            </a:r>
            <a:endParaRPr lang="en-US" sz="2200" b="0" strike="noStrike" spc="-1">
              <a:latin typeface="Arial"/>
            </a:endParaRPr>
          </a:p>
          <a:p>
            <a:pPr marL="1054080" lvl="1" indent="-456840">
              <a:lnSpc>
                <a:spcPct val="100000"/>
              </a:lnSpc>
              <a:buClr>
                <a:srgbClr val="5C5C5F"/>
              </a:buClr>
              <a:buFont typeface="Arial"/>
              <a:buAutoNum type="alphaLcPeriod"/>
            </a:pPr>
            <a:r>
              <a:rPr lang="en-US" sz="2200" b="0" strike="noStrike" spc="-1">
                <a:solidFill>
                  <a:srgbClr val="5C5C5F"/>
                </a:solidFill>
                <a:latin typeface="Mulish"/>
                <a:ea typeface="Mulish"/>
              </a:rPr>
              <a:t>Keras-OCR</a:t>
            </a:r>
            <a:endParaRPr lang="en-US" sz="2200" b="0" strike="noStrike" spc="-1">
              <a:latin typeface="Arial"/>
            </a:endParaRPr>
          </a:p>
          <a:p>
            <a:pPr marL="1054080" lvl="1" indent="-456840">
              <a:lnSpc>
                <a:spcPct val="100000"/>
              </a:lnSpc>
              <a:buClr>
                <a:srgbClr val="5C5C5F"/>
              </a:buClr>
              <a:buFont typeface="Arial"/>
              <a:buAutoNum type="alphaLcPeriod"/>
            </a:pPr>
            <a:r>
              <a:rPr lang="en-US" sz="2200" b="0" strike="noStrike" spc="-1">
                <a:solidFill>
                  <a:srgbClr val="5C5C5F"/>
                </a:solidFill>
                <a:latin typeface="Mulish"/>
                <a:ea typeface="Mulish"/>
              </a:rPr>
              <a:t>Easy-OCR</a:t>
            </a:r>
            <a:endParaRPr lang="en-US" sz="2200" b="0" strike="noStrike" spc="-1">
              <a:latin typeface="Arial"/>
            </a:endParaRPr>
          </a:p>
          <a:p>
            <a:pPr marL="1054080" lvl="1" indent="-456840">
              <a:lnSpc>
                <a:spcPct val="100000"/>
              </a:lnSpc>
              <a:buClr>
                <a:srgbClr val="5C5C5F"/>
              </a:buClr>
              <a:buFont typeface="Arial"/>
              <a:buAutoNum type="alphaLcPeriod"/>
            </a:pPr>
            <a:r>
              <a:rPr lang="en-US" sz="2200" b="0" strike="noStrike" spc="-1">
                <a:solidFill>
                  <a:srgbClr val="5C5C5F"/>
                </a:solidFill>
                <a:latin typeface="Mulish"/>
                <a:ea typeface="Mulish"/>
              </a:rPr>
              <a:t>Merge between pytesseract and Keras-OCR</a:t>
            </a:r>
            <a:endParaRPr lang="en-US" sz="2200" b="0" strike="noStrike" spc="-1">
              <a:latin typeface="Arial"/>
            </a:endParaRPr>
          </a:p>
          <a:p>
            <a:pPr>
              <a:lnSpc>
                <a:spcPct val="115000"/>
              </a:lnSpc>
            </a:pPr>
            <a:endParaRPr lang="en-US" sz="2200" b="0" strike="noStrike" spc="-1">
              <a:latin typeface="Arial"/>
            </a:endParaRPr>
          </a:p>
          <a:p>
            <a:pPr>
              <a:lnSpc>
                <a:spcPct val="115000"/>
              </a:lnSpc>
            </a:pPr>
            <a:endParaRPr lang="en-US" sz="2200" b="0" strike="noStrike" spc="-1">
              <a:latin typeface="Arial"/>
            </a:endParaRPr>
          </a:p>
          <a:p>
            <a:pPr>
              <a:lnSpc>
                <a:spcPct val="115000"/>
              </a:lnSpc>
            </a:pPr>
            <a:endParaRPr lang="en-US" sz="2200" b="0" strike="noStrike" spc="-1">
              <a:latin typeface="Arial"/>
            </a:endParaRPr>
          </a:p>
          <a:p>
            <a:pPr>
              <a:lnSpc>
                <a:spcPct val="115000"/>
              </a:lnSpc>
            </a:pPr>
            <a:endParaRPr lang="en-US" sz="2200" b="0" strike="noStrike" spc="-1">
              <a:latin typeface="Arial"/>
            </a:endParaRPr>
          </a:p>
          <a:p>
            <a:pPr>
              <a:lnSpc>
                <a:spcPct val="115000"/>
              </a:lnSpc>
            </a:pPr>
            <a:endParaRPr lang="en-US" sz="2200" b="0" strike="noStrike" spc="-1">
              <a:latin typeface="Arial"/>
            </a:endParaRPr>
          </a:p>
          <a:p>
            <a:pPr>
              <a:lnSpc>
                <a:spcPct val="115000"/>
              </a:lnSpc>
            </a:pPr>
            <a:endParaRPr lang="en-US" sz="22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17CF5DFD-6C02-4827-A171-4A803871EF68}" type="slidenum">
              <a:rPr lang="en-US" sz="1300" b="0" strike="noStrike" spc="-1">
                <a:solidFill>
                  <a:srgbClr val="809FAF"/>
                </a:solidFill>
                <a:latin typeface="Mulish"/>
                <a:ea typeface="Mulish"/>
              </a:rPr>
              <a:t>34</a:t>
            </a:fld>
            <a:endParaRPr lang="en-US" sz="1300" b="0" strike="noStrike" spc="-1">
              <a:latin typeface="Times New Roman"/>
            </a:endParaRPr>
          </a:p>
        </p:txBody>
      </p:sp>
      <p:sp>
        <p:nvSpPr>
          <p:cNvPr id="468" name="TextShape 2"/>
          <p:cNvSpPr txBox="1"/>
          <p:nvPr/>
        </p:nvSpPr>
        <p:spPr>
          <a:xfrm>
            <a:off x="341280" y="317160"/>
            <a:ext cx="8436600" cy="4826160"/>
          </a:xfrm>
          <a:prstGeom prst="rect">
            <a:avLst/>
          </a:prstGeom>
          <a:noFill/>
          <a:ln>
            <a:noFill/>
          </a:ln>
        </p:spPr>
        <p:txBody>
          <a:bodyPr tIns="91440" bIns="91440">
            <a:noAutofit/>
          </a:bodyPr>
          <a:lstStyle/>
          <a:p>
            <a:pPr>
              <a:lnSpc>
                <a:spcPct val="115000"/>
              </a:lnSpc>
            </a:pPr>
            <a:r>
              <a:rPr lang="en-US" sz="2400" b="0" strike="noStrike" spc="-1">
                <a:solidFill>
                  <a:srgbClr val="5C5C5F"/>
                </a:solidFill>
                <a:latin typeface="Mulish"/>
                <a:ea typeface="Mulish"/>
              </a:rPr>
              <a:t>1- </a:t>
            </a:r>
            <a:r>
              <a:rPr lang="en-US" sz="2000" b="1" strike="noStrike" spc="-1">
                <a:solidFill>
                  <a:srgbClr val="5C5C5F"/>
                </a:solidFill>
                <a:latin typeface="Mulish"/>
                <a:ea typeface="Mulish"/>
              </a:rPr>
              <a:t>Pytesseract Handwritten model</a:t>
            </a:r>
            <a:endParaRPr lang="en-US" sz="2000" b="0" strike="noStrike" spc="-1">
              <a:latin typeface="Arial"/>
            </a:endParaRPr>
          </a:p>
          <a:p>
            <a:pPr>
              <a:lnSpc>
                <a:spcPct val="115000"/>
              </a:lnSpc>
            </a:pPr>
            <a:endParaRPr lang="en-US" sz="2000" b="0" strike="noStrike" spc="-1">
              <a:latin typeface="Arial"/>
            </a:endParaRPr>
          </a:p>
        </p:txBody>
      </p:sp>
      <p:pic>
        <p:nvPicPr>
          <p:cNvPr id="469" name="Picture 5"/>
          <p:cNvPicPr/>
          <p:nvPr/>
        </p:nvPicPr>
        <p:blipFill>
          <a:blip r:embed="rId2"/>
          <a:stretch/>
        </p:blipFill>
        <p:spPr>
          <a:xfrm>
            <a:off x="341280" y="563040"/>
            <a:ext cx="8327520" cy="401724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852FABF4-48C8-4CE7-8362-C2ACDB428159}" type="slidenum">
              <a:rPr lang="en-US" sz="1300" b="0" strike="noStrike" spc="-1">
                <a:solidFill>
                  <a:srgbClr val="809FAF"/>
                </a:solidFill>
                <a:latin typeface="Mulish"/>
                <a:ea typeface="Mulish"/>
              </a:rPr>
              <a:t>35</a:t>
            </a:fld>
            <a:endParaRPr lang="en-US" sz="1300" b="0" strike="noStrike" spc="-1">
              <a:latin typeface="Times New Roman"/>
            </a:endParaRPr>
          </a:p>
        </p:txBody>
      </p:sp>
      <p:pic>
        <p:nvPicPr>
          <p:cNvPr id="471" name="Picture 3"/>
          <p:cNvPicPr/>
          <p:nvPr/>
        </p:nvPicPr>
        <p:blipFill>
          <a:blip r:embed="rId2"/>
          <a:stretch/>
        </p:blipFill>
        <p:spPr>
          <a:xfrm>
            <a:off x="514800" y="816120"/>
            <a:ext cx="7748280" cy="2999160"/>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50415A83-DD4C-41F6-BB79-44DAFBB791AC}" type="slidenum">
              <a:rPr lang="en-US" sz="1300" b="0" strike="noStrike" spc="-1">
                <a:solidFill>
                  <a:srgbClr val="809FAF"/>
                </a:solidFill>
                <a:latin typeface="Mulish"/>
                <a:ea typeface="Mulish"/>
              </a:rPr>
              <a:t>36</a:t>
            </a:fld>
            <a:endParaRPr lang="en-US" sz="1300" b="0" strike="noStrike" spc="-1">
              <a:latin typeface="Times New Roman"/>
            </a:endParaRPr>
          </a:p>
        </p:txBody>
      </p:sp>
      <p:pic>
        <p:nvPicPr>
          <p:cNvPr id="473" name="Picture 3"/>
          <p:cNvPicPr/>
          <p:nvPr/>
        </p:nvPicPr>
        <p:blipFill>
          <a:blip r:embed="rId2"/>
          <a:stretch/>
        </p:blipFill>
        <p:spPr>
          <a:xfrm>
            <a:off x="286200" y="505080"/>
            <a:ext cx="8571240" cy="413316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4F47F850-81A8-4BBA-ADAF-34679A4E1FE0}" type="slidenum">
              <a:rPr lang="en-US" sz="1300" b="0" strike="noStrike" spc="-1">
                <a:solidFill>
                  <a:srgbClr val="809FAF"/>
                </a:solidFill>
                <a:latin typeface="Mulish"/>
                <a:ea typeface="Mulish"/>
              </a:rPr>
              <a:t>37</a:t>
            </a:fld>
            <a:endParaRPr lang="en-US" sz="1300" b="0" strike="noStrike" spc="-1">
              <a:latin typeface="Times New Roman"/>
            </a:endParaRPr>
          </a:p>
        </p:txBody>
      </p:sp>
      <p:pic>
        <p:nvPicPr>
          <p:cNvPr id="475" name="Picture 3"/>
          <p:cNvPicPr/>
          <p:nvPr/>
        </p:nvPicPr>
        <p:blipFill>
          <a:blip r:embed="rId2"/>
          <a:stretch/>
        </p:blipFill>
        <p:spPr>
          <a:xfrm>
            <a:off x="1040400" y="509400"/>
            <a:ext cx="6843240" cy="4124160"/>
          </a:xfrm>
          <a:prstGeom prst="rect">
            <a:avLst/>
          </a:prstGeom>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EDFFA28E-55B0-45D2-B945-0C6C1538893F}" type="slidenum">
              <a:rPr lang="en-US" sz="1300" b="0" strike="noStrike" spc="-1">
                <a:solidFill>
                  <a:srgbClr val="809FAF"/>
                </a:solidFill>
                <a:latin typeface="Mulish"/>
                <a:ea typeface="Mulish"/>
              </a:rPr>
              <a:t>38</a:t>
            </a:fld>
            <a:endParaRPr lang="en-US" sz="1300" b="0" strike="noStrike" spc="-1">
              <a:latin typeface="Times New Roman"/>
            </a:endParaRPr>
          </a:p>
        </p:txBody>
      </p:sp>
      <p:sp>
        <p:nvSpPr>
          <p:cNvPr id="477" name="CustomShape 2"/>
          <p:cNvSpPr/>
          <p:nvPr/>
        </p:nvSpPr>
        <p:spPr>
          <a:xfrm>
            <a:off x="648000" y="990720"/>
            <a:ext cx="7717320" cy="182196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marL="457200" indent="-317160">
              <a:lnSpc>
                <a:spcPct val="115000"/>
              </a:lnSpc>
            </a:pPr>
            <a:r>
              <a:rPr lang="en-US" sz="1400" b="0" strike="noStrike" spc="-1">
                <a:solidFill>
                  <a:srgbClr val="5C5C5F"/>
                </a:solidFill>
                <a:latin typeface="Mulish"/>
                <a:ea typeface="Mulish"/>
              </a:rPr>
              <a:t>Pros:</a:t>
            </a:r>
            <a:endParaRPr lang="en-US" sz="1400" b="0" strike="noStrike" spc="-1">
              <a:latin typeface="Arial"/>
            </a:endParaRPr>
          </a:p>
          <a:p>
            <a:pPr marL="914400" indent="-317160">
              <a:lnSpc>
                <a:spcPct val="100000"/>
              </a:lnSpc>
            </a:pPr>
            <a:r>
              <a:rPr lang="en-US" sz="1400" b="0" strike="noStrike" spc="-1">
                <a:solidFill>
                  <a:srgbClr val="5C5C5F"/>
                </a:solidFill>
                <a:latin typeface="Mulish"/>
                <a:ea typeface="Mulish"/>
              </a:rPr>
              <a:t>Multi-language </a:t>
            </a:r>
            <a:endParaRPr lang="en-US" sz="1400" b="0" strike="noStrike" spc="-1">
              <a:latin typeface="Arial"/>
            </a:endParaRPr>
          </a:p>
          <a:p>
            <a:pPr marL="914400" indent="-317160">
              <a:lnSpc>
                <a:spcPct val="100000"/>
              </a:lnSpc>
            </a:pPr>
            <a:r>
              <a:rPr lang="en-US" sz="1400" b="0" strike="noStrike" spc="-1">
                <a:solidFill>
                  <a:srgbClr val="5C5C5F"/>
                </a:solidFill>
                <a:latin typeface="Mulish"/>
                <a:ea typeface="Mulish"/>
              </a:rPr>
              <a:t>Cross platform</a:t>
            </a:r>
            <a:endParaRPr lang="en-US" sz="1400" b="0" strike="noStrike" spc="-1">
              <a:latin typeface="Arial"/>
            </a:endParaRPr>
          </a:p>
          <a:p>
            <a:pPr marL="914400" indent="-317160">
              <a:lnSpc>
                <a:spcPct val="100000"/>
              </a:lnSpc>
            </a:pPr>
            <a:r>
              <a:rPr lang="en-US" sz="1400" b="0" strike="noStrike" spc="-1">
                <a:solidFill>
                  <a:srgbClr val="5C5C5F"/>
                </a:solidFill>
                <a:latin typeface="Mulish"/>
                <a:ea typeface="Mulish"/>
              </a:rPr>
              <a:t>Efficient performance</a:t>
            </a:r>
            <a:endParaRPr lang="en-US" sz="1400" b="0" strike="noStrike" spc="-1">
              <a:latin typeface="Arial"/>
            </a:endParaRPr>
          </a:p>
          <a:p>
            <a:pPr marL="457200" indent="-317160">
              <a:lnSpc>
                <a:spcPct val="115000"/>
              </a:lnSpc>
            </a:pPr>
            <a:r>
              <a:rPr lang="en-US" sz="1400" b="0" strike="noStrike" spc="-1">
                <a:solidFill>
                  <a:srgbClr val="5C5C5F"/>
                </a:solidFill>
                <a:latin typeface="Mulish"/>
                <a:ea typeface="Mulish"/>
              </a:rPr>
              <a:t>Cons:</a:t>
            </a:r>
            <a:endParaRPr lang="en-US" sz="1400" b="0" strike="noStrike" spc="-1">
              <a:latin typeface="Arial"/>
            </a:endParaRPr>
          </a:p>
          <a:p>
            <a:pPr marL="914400" indent="-317160">
              <a:lnSpc>
                <a:spcPct val="100000"/>
              </a:lnSpc>
            </a:pPr>
            <a:r>
              <a:rPr lang="en-US" sz="1400" b="0" strike="noStrike" spc="-1">
                <a:solidFill>
                  <a:srgbClr val="5C5C5F"/>
                </a:solidFill>
                <a:latin typeface="Mulish"/>
                <a:ea typeface="Mulish"/>
              </a:rPr>
              <a:t>Less efficient than pytesseract</a:t>
            </a:r>
            <a:endParaRPr lang="en-US" sz="1400" b="0" strike="noStrike" spc="-1">
              <a:latin typeface="Arial"/>
            </a:endParaRPr>
          </a:p>
          <a:p>
            <a:pPr marL="914400" indent="-317160">
              <a:lnSpc>
                <a:spcPct val="100000"/>
              </a:lnSpc>
            </a:pPr>
            <a:r>
              <a:rPr lang="en-US" sz="1400" b="0" strike="noStrike" spc="-1">
                <a:solidFill>
                  <a:srgbClr val="5C5C5F"/>
                </a:solidFill>
                <a:latin typeface="Mulish"/>
                <a:ea typeface="Mulish"/>
              </a:rPr>
              <a:t>Must specify the language before</a:t>
            </a:r>
            <a:endParaRPr lang="en-US" sz="1400" b="0" strike="noStrike" spc="-1">
              <a:latin typeface="Arial"/>
            </a:endParaRPr>
          </a:p>
          <a:p>
            <a:pPr marL="914400" indent="-317160">
              <a:lnSpc>
                <a:spcPct val="100000"/>
              </a:lnSpc>
            </a:pPr>
            <a:r>
              <a:rPr lang="en-US" sz="1400" b="0" strike="noStrike" spc="-1">
                <a:solidFill>
                  <a:srgbClr val="5C5C5F"/>
                </a:solidFill>
                <a:latin typeface="Mulish"/>
                <a:ea typeface="Mulish"/>
              </a:rPr>
              <a:t>Accuracy output:</a:t>
            </a:r>
            <a:endParaRPr lang="en-US" sz="1400" b="0" strike="noStrike" spc="-1">
              <a:latin typeface="Arial"/>
            </a:endParaRPr>
          </a:p>
        </p:txBody>
      </p:sp>
      <p:sp>
        <p:nvSpPr>
          <p:cNvPr id="478" name="TextShape 3"/>
          <p:cNvSpPr txBox="1"/>
          <p:nvPr/>
        </p:nvSpPr>
        <p:spPr>
          <a:xfrm>
            <a:off x="454320" y="500040"/>
            <a:ext cx="4117320" cy="467280"/>
          </a:xfrm>
          <a:prstGeom prst="rect">
            <a:avLst/>
          </a:prstGeom>
          <a:noFill/>
          <a:ln>
            <a:noFill/>
          </a:ln>
        </p:spPr>
        <p:txBody>
          <a:bodyPr tIns="91440" bIns="91440">
            <a:noAutofit/>
          </a:bodyPr>
          <a:lstStyle/>
          <a:p>
            <a:pPr>
              <a:lnSpc>
                <a:spcPct val="100000"/>
              </a:lnSpc>
            </a:pPr>
            <a:r>
              <a:rPr lang="en-US" sz="2000" b="1" strike="noStrike" spc="-1">
                <a:solidFill>
                  <a:srgbClr val="5C5C5F"/>
                </a:solidFill>
                <a:latin typeface="Quicksand"/>
                <a:ea typeface="Quicksand"/>
              </a:rPr>
              <a:t>3-Easy-OCR</a:t>
            </a:r>
            <a:endParaRPr lang="en-US" sz="2000" b="0" strike="noStrike" spc="-1">
              <a:solidFill>
                <a:srgbClr val="000000"/>
              </a:solidFill>
              <a:latin typeface="Arial"/>
            </a:endParaRPr>
          </a:p>
        </p:txBody>
      </p:sp>
      <p:pic>
        <p:nvPicPr>
          <p:cNvPr id="479" name="Picture 7"/>
          <p:cNvPicPr/>
          <p:nvPr/>
        </p:nvPicPr>
        <p:blipFill>
          <a:blip r:embed="rId2"/>
          <a:stretch/>
        </p:blipFill>
        <p:spPr>
          <a:xfrm>
            <a:off x="713160" y="2999160"/>
            <a:ext cx="7717320" cy="1432440"/>
          </a:xfrm>
          <a:prstGeom prst="rect">
            <a:avLst/>
          </a:prstGeom>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43B5F9E5-114C-41D4-8134-7F2F3B050487}" type="slidenum">
              <a:rPr lang="en-US" sz="1300" b="0" strike="noStrike" spc="-1">
                <a:solidFill>
                  <a:srgbClr val="809FAF"/>
                </a:solidFill>
                <a:latin typeface="Mulish"/>
                <a:ea typeface="Mulish"/>
              </a:rPr>
              <a:t>39</a:t>
            </a:fld>
            <a:endParaRPr lang="en-US" sz="1300" b="0" strike="noStrike" spc="-1">
              <a:latin typeface="Times New Roman"/>
            </a:endParaRPr>
          </a:p>
        </p:txBody>
      </p:sp>
      <p:sp>
        <p:nvSpPr>
          <p:cNvPr id="481" name="CustomShape 2"/>
          <p:cNvSpPr/>
          <p:nvPr/>
        </p:nvSpPr>
        <p:spPr>
          <a:xfrm>
            <a:off x="373680" y="1303560"/>
            <a:ext cx="7717320" cy="91404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marL="457200" indent="-317160">
              <a:lnSpc>
                <a:spcPct val="115000"/>
              </a:lnSpc>
            </a:pPr>
            <a:r>
              <a:rPr lang="en-US" sz="1400" b="0" strike="noStrike" spc="-1">
                <a:solidFill>
                  <a:srgbClr val="5C5C5F"/>
                </a:solidFill>
                <a:latin typeface="Mulish"/>
                <a:ea typeface="Mulish"/>
              </a:rPr>
              <a:t>In operation to increase similarity and reduce character error rate try to merge between keras and pytesseract by apply keras first and then pytesseract and replace similar text from pytesseract to keras:</a:t>
            </a:r>
            <a:endParaRPr lang="en-US" sz="1400" b="0" strike="noStrike" spc="-1">
              <a:latin typeface="Arial"/>
            </a:endParaRPr>
          </a:p>
          <a:p>
            <a:pPr marL="457200" indent="-317160">
              <a:lnSpc>
                <a:spcPct val="115000"/>
              </a:lnSpc>
            </a:pPr>
            <a:r>
              <a:rPr lang="en-US" sz="1400" b="0" strike="noStrike" spc="-1">
                <a:solidFill>
                  <a:srgbClr val="5C5C5F"/>
                </a:solidFill>
                <a:latin typeface="Mulish"/>
                <a:ea typeface="Mulish"/>
              </a:rPr>
              <a:t>Accuracy:</a:t>
            </a:r>
            <a:endParaRPr lang="en-US" sz="1400" b="0" strike="noStrike" spc="-1">
              <a:latin typeface="Arial"/>
            </a:endParaRPr>
          </a:p>
          <a:p>
            <a:pPr marL="914400" indent="-317160">
              <a:lnSpc>
                <a:spcPct val="100000"/>
              </a:lnSpc>
            </a:pPr>
            <a:endParaRPr lang="en-US" sz="1400" b="0" strike="noStrike" spc="-1">
              <a:latin typeface="Arial"/>
            </a:endParaRPr>
          </a:p>
        </p:txBody>
      </p:sp>
      <p:sp>
        <p:nvSpPr>
          <p:cNvPr id="482" name="TextShape 3"/>
          <p:cNvSpPr txBox="1"/>
          <p:nvPr/>
        </p:nvSpPr>
        <p:spPr>
          <a:xfrm>
            <a:off x="280440" y="620640"/>
            <a:ext cx="7717320" cy="541080"/>
          </a:xfrm>
          <a:prstGeom prst="rect">
            <a:avLst/>
          </a:prstGeom>
          <a:noFill/>
          <a:ln>
            <a:noFill/>
          </a:ln>
        </p:spPr>
        <p:txBody>
          <a:bodyPr tIns="91440" bIns="91440">
            <a:noAutofit/>
          </a:bodyPr>
          <a:lstStyle/>
          <a:p>
            <a:pPr>
              <a:lnSpc>
                <a:spcPct val="100000"/>
              </a:lnSpc>
            </a:pPr>
            <a:r>
              <a:rPr lang="en-US" sz="2000" b="1" strike="noStrike" spc="-1">
                <a:solidFill>
                  <a:srgbClr val="5C5C5F"/>
                </a:solidFill>
                <a:latin typeface="Quicksand"/>
                <a:ea typeface="Quicksand"/>
              </a:rPr>
              <a:t>4-Merge between Keras and pytesseract</a:t>
            </a:r>
            <a:endParaRPr lang="en-US" sz="2000" b="0" strike="noStrike" spc="-1">
              <a:solidFill>
                <a:srgbClr val="000000"/>
              </a:solidFill>
              <a:latin typeface="Arial"/>
            </a:endParaRPr>
          </a:p>
        </p:txBody>
      </p:sp>
      <p:pic>
        <p:nvPicPr>
          <p:cNvPr id="483" name="Picture 3"/>
          <p:cNvPicPr/>
          <p:nvPr/>
        </p:nvPicPr>
        <p:blipFill>
          <a:blip r:embed="rId2"/>
          <a:stretch/>
        </p:blipFill>
        <p:spPr>
          <a:xfrm>
            <a:off x="1899720" y="2778120"/>
            <a:ext cx="4478400" cy="82692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430920" y="515520"/>
            <a:ext cx="655920" cy="437760"/>
          </a:xfrm>
          <a:prstGeom prst="rect">
            <a:avLst/>
          </a:prstGeom>
          <a:noFill/>
          <a:ln>
            <a:noFill/>
          </a:ln>
        </p:spPr>
        <p:txBody>
          <a:bodyPr tIns="91440" bIns="91440" anchor="ctr">
            <a:noAutofit/>
          </a:bodyPr>
          <a:lstStyle/>
          <a:p>
            <a:pPr>
              <a:lnSpc>
                <a:spcPct val="115000"/>
              </a:lnSpc>
            </a:pPr>
            <a:r>
              <a:rPr lang="en-US" sz="2800" b="1" strike="noStrike" spc="-1">
                <a:solidFill>
                  <a:srgbClr val="809FAF"/>
                </a:solidFill>
                <a:latin typeface="Quicksand"/>
                <a:ea typeface="Quicksand"/>
              </a:rPr>
              <a:t>01</a:t>
            </a:r>
            <a:endParaRPr lang="en-US" sz="2800" b="0" strike="noStrike" spc="-1">
              <a:solidFill>
                <a:srgbClr val="000000"/>
              </a:solidFill>
              <a:latin typeface="Arial"/>
            </a:endParaRPr>
          </a:p>
        </p:txBody>
      </p:sp>
      <p:sp>
        <p:nvSpPr>
          <p:cNvPr id="310" name="TextShape 2"/>
          <p:cNvSpPr txBox="1"/>
          <p:nvPr/>
        </p:nvSpPr>
        <p:spPr>
          <a:xfrm>
            <a:off x="4578840" y="2609280"/>
            <a:ext cx="655920" cy="438480"/>
          </a:xfrm>
          <a:prstGeom prst="rect">
            <a:avLst/>
          </a:prstGeom>
          <a:noFill/>
          <a:ln>
            <a:noFill/>
          </a:ln>
        </p:spPr>
        <p:txBody>
          <a:bodyPr tIns="91440" bIns="91440" anchor="ctr">
            <a:noAutofit/>
          </a:bodyPr>
          <a:lstStyle/>
          <a:p>
            <a:pPr>
              <a:lnSpc>
                <a:spcPct val="115000"/>
              </a:lnSpc>
            </a:pPr>
            <a:r>
              <a:rPr lang="en-US" sz="2800" b="1" strike="noStrike" spc="-1">
                <a:solidFill>
                  <a:srgbClr val="809FAF"/>
                </a:solidFill>
                <a:latin typeface="Quicksand"/>
                <a:ea typeface="Quicksand"/>
              </a:rPr>
              <a:t>05</a:t>
            </a:r>
            <a:endParaRPr lang="en-US" sz="2800" b="0" strike="noStrike" spc="-1">
              <a:solidFill>
                <a:srgbClr val="000000"/>
              </a:solidFill>
              <a:latin typeface="Arial"/>
            </a:endParaRPr>
          </a:p>
        </p:txBody>
      </p:sp>
      <p:sp>
        <p:nvSpPr>
          <p:cNvPr id="311" name="TextShape 3"/>
          <p:cNvSpPr txBox="1"/>
          <p:nvPr/>
        </p:nvSpPr>
        <p:spPr>
          <a:xfrm>
            <a:off x="4648680" y="1565280"/>
            <a:ext cx="655920" cy="438480"/>
          </a:xfrm>
          <a:prstGeom prst="rect">
            <a:avLst/>
          </a:prstGeom>
          <a:noFill/>
          <a:ln>
            <a:noFill/>
          </a:ln>
        </p:spPr>
        <p:txBody>
          <a:bodyPr tIns="91440" bIns="91440" anchor="ctr">
            <a:noAutofit/>
          </a:bodyPr>
          <a:lstStyle/>
          <a:p>
            <a:pPr>
              <a:lnSpc>
                <a:spcPct val="115000"/>
              </a:lnSpc>
            </a:pPr>
            <a:r>
              <a:rPr lang="en-US" sz="2800" b="1" strike="noStrike" spc="-1">
                <a:solidFill>
                  <a:srgbClr val="809FAF"/>
                </a:solidFill>
                <a:latin typeface="Quicksand"/>
                <a:ea typeface="Quicksand"/>
              </a:rPr>
              <a:t>04</a:t>
            </a:r>
            <a:endParaRPr lang="en-US" sz="2800" b="0" strike="noStrike" spc="-1">
              <a:solidFill>
                <a:srgbClr val="000000"/>
              </a:solidFill>
              <a:latin typeface="Arial"/>
            </a:endParaRPr>
          </a:p>
        </p:txBody>
      </p:sp>
      <p:sp>
        <p:nvSpPr>
          <p:cNvPr id="312" name="TextShape 4"/>
          <p:cNvSpPr txBox="1"/>
          <p:nvPr/>
        </p:nvSpPr>
        <p:spPr>
          <a:xfrm>
            <a:off x="4648680" y="507600"/>
            <a:ext cx="655920" cy="438480"/>
          </a:xfrm>
          <a:prstGeom prst="rect">
            <a:avLst/>
          </a:prstGeom>
          <a:noFill/>
          <a:ln>
            <a:noFill/>
          </a:ln>
        </p:spPr>
        <p:txBody>
          <a:bodyPr tIns="91440" bIns="91440" anchor="ctr">
            <a:noAutofit/>
          </a:bodyPr>
          <a:lstStyle/>
          <a:p>
            <a:pPr>
              <a:lnSpc>
                <a:spcPct val="115000"/>
              </a:lnSpc>
            </a:pPr>
            <a:r>
              <a:rPr lang="en-US" sz="2800" b="1" strike="noStrike" spc="-1">
                <a:solidFill>
                  <a:srgbClr val="809FAF"/>
                </a:solidFill>
                <a:latin typeface="Quicksand"/>
                <a:ea typeface="Quicksand"/>
              </a:rPr>
              <a:t>02</a:t>
            </a:r>
            <a:endParaRPr lang="en-US" sz="2800" b="0" strike="noStrike" spc="-1">
              <a:solidFill>
                <a:srgbClr val="000000"/>
              </a:solidFill>
              <a:latin typeface="Arial"/>
            </a:endParaRPr>
          </a:p>
        </p:txBody>
      </p:sp>
      <p:sp>
        <p:nvSpPr>
          <p:cNvPr id="313" name="TextShape 5"/>
          <p:cNvSpPr txBox="1"/>
          <p:nvPr/>
        </p:nvSpPr>
        <p:spPr>
          <a:xfrm>
            <a:off x="685440" y="2610000"/>
            <a:ext cx="655920" cy="438480"/>
          </a:xfrm>
          <a:prstGeom prst="rect">
            <a:avLst/>
          </a:prstGeom>
          <a:noFill/>
          <a:ln>
            <a:noFill/>
          </a:ln>
        </p:spPr>
        <p:txBody>
          <a:bodyPr tIns="91440" bIns="91440" anchor="ctr">
            <a:noAutofit/>
          </a:bodyPr>
          <a:lstStyle/>
          <a:p>
            <a:pPr>
              <a:lnSpc>
                <a:spcPct val="115000"/>
              </a:lnSpc>
            </a:pPr>
            <a:r>
              <a:rPr lang="en-US" sz="2800" b="1" strike="noStrike" spc="-1">
                <a:solidFill>
                  <a:srgbClr val="809FAF"/>
                </a:solidFill>
                <a:latin typeface="Quicksand"/>
                <a:ea typeface="Quicksand"/>
              </a:rPr>
              <a:t>06</a:t>
            </a:r>
            <a:endParaRPr lang="en-US" sz="2800" b="0" strike="noStrike" spc="-1">
              <a:solidFill>
                <a:srgbClr val="000000"/>
              </a:solidFill>
              <a:latin typeface="Arial"/>
            </a:endParaRPr>
          </a:p>
        </p:txBody>
      </p:sp>
      <p:sp>
        <p:nvSpPr>
          <p:cNvPr id="314" name="TextShape 6"/>
          <p:cNvSpPr txBox="1"/>
          <p:nvPr/>
        </p:nvSpPr>
        <p:spPr>
          <a:xfrm>
            <a:off x="758880" y="1542240"/>
            <a:ext cx="655920" cy="437760"/>
          </a:xfrm>
          <a:prstGeom prst="rect">
            <a:avLst/>
          </a:prstGeom>
          <a:noFill/>
          <a:ln>
            <a:noFill/>
          </a:ln>
        </p:spPr>
        <p:txBody>
          <a:bodyPr tIns="91440" bIns="91440" anchor="ctr">
            <a:noAutofit/>
          </a:bodyPr>
          <a:lstStyle/>
          <a:p>
            <a:pPr>
              <a:lnSpc>
                <a:spcPct val="115000"/>
              </a:lnSpc>
            </a:pPr>
            <a:r>
              <a:rPr lang="en-US" sz="2800" b="1" strike="noStrike" spc="-1">
                <a:solidFill>
                  <a:srgbClr val="809FAF"/>
                </a:solidFill>
                <a:latin typeface="Quicksand"/>
                <a:ea typeface="Quicksand"/>
              </a:rPr>
              <a:t>03</a:t>
            </a:r>
            <a:endParaRPr lang="en-US" sz="2800" b="0" strike="noStrike" spc="-1">
              <a:solidFill>
                <a:srgbClr val="000000"/>
              </a:solidFill>
              <a:latin typeface="Arial"/>
            </a:endParaRPr>
          </a:p>
        </p:txBody>
      </p:sp>
      <p:sp>
        <p:nvSpPr>
          <p:cNvPr id="315" name="TextShape 7"/>
          <p:cNvSpPr txBox="1"/>
          <p:nvPr/>
        </p:nvSpPr>
        <p:spPr>
          <a:xfrm>
            <a:off x="430920" y="968760"/>
            <a:ext cx="3701880" cy="428040"/>
          </a:xfrm>
          <a:prstGeom prst="rect">
            <a:avLst/>
          </a:prstGeom>
          <a:noFill/>
          <a:ln w="19080">
            <a:solidFill>
              <a:srgbClr val="CFDEE7"/>
            </a:solidFill>
            <a:round/>
          </a:ln>
        </p:spPr>
        <p:txBody>
          <a:bodyPr tIns="91440" bIns="91440" anchor="ctr">
            <a:noAutofit/>
          </a:bodyPr>
          <a:lstStyle/>
          <a:p>
            <a:pPr>
              <a:lnSpc>
                <a:spcPct val="115000"/>
              </a:lnSpc>
            </a:pPr>
            <a:endParaRPr lang="en-US" sz="3200" b="0" strike="noStrike" spc="-1">
              <a:latin typeface="Arial"/>
            </a:endParaRPr>
          </a:p>
          <a:p>
            <a:pPr>
              <a:lnSpc>
                <a:spcPct val="115000"/>
              </a:lnSpc>
            </a:pPr>
            <a:r>
              <a:rPr lang="en-US" sz="2000" b="1" strike="noStrike" spc="-1">
                <a:solidFill>
                  <a:srgbClr val="5C5C5F"/>
                </a:solidFill>
                <a:latin typeface="Quicksand"/>
                <a:ea typeface="Quicksand"/>
              </a:rPr>
              <a:t>Riham Mohammed Hassan</a:t>
            </a:r>
            <a:endParaRPr lang="en-US" sz="2000" b="0" strike="noStrike" spc="-1">
              <a:latin typeface="Arial"/>
            </a:endParaRPr>
          </a:p>
          <a:p>
            <a:pPr>
              <a:lnSpc>
                <a:spcPct val="115000"/>
              </a:lnSpc>
            </a:pPr>
            <a:endParaRPr lang="en-US" sz="2000" b="0" strike="noStrike" spc="-1">
              <a:latin typeface="Arial"/>
            </a:endParaRPr>
          </a:p>
        </p:txBody>
      </p:sp>
      <p:sp>
        <p:nvSpPr>
          <p:cNvPr id="316" name="TextShape 8"/>
          <p:cNvSpPr txBox="1"/>
          <p:nvPr/>
        </p:nvSpPr>
        <p:spPr>
          <a:xfrm>
            <a:off x="4495320" y="1978200"/>
            <a:ext cx="3644640" cy="516600"/>
          </a:xfrm>
          <a:prstGeom prst="rect">
            <a:avLst/>
          </a:prstGeom>
          <a:noFill/>
          <a:ln w="19080">
            <a:solidFill>
              <a:srgbClr val="CFDEE7"/>
            </a:solidFill>
            <a:round/>
          </a:ln>
        </p:spPr>
        <p:txBody>
          <a:bodyPr tIns="91440" bIns="91440" anchor="ctr">
            <a:noAutofit/>
          </a:bodyPr>
          <a:lstStyle/>
          <a:p>
            <a:pPr>
              <a:lnSpc>
                <a:spcPct val="115000"/>
              </a:lnSpc>
            </a:pPr>
            <a:r>
              <a:rPr lang="en-US" sz="2000" b="1" strike="noStrike" spc="-1">
                <a:solidFill>
                  <a:srgbClr val="5C5C5F"/>
                </a:solidFill>
                <a:latin typeface="Quicksand"/>
                <a:ea typeface="Quicksand"/>
              </a:rPr>
              <a:t>Omar Sherif Soliman</a:t>
            </a:r>
            <a:endParaRPr lang="en-US" sz="2000" b="0" strike="noStrike" spc="-1">
              <a:latin typeface="Arial"/>
            </a:endParaRPr>
          </a:p>
        </p:txBody>
      </p:sp>
      <p:sp>
        <p:nvSpPr>
          <p:cNvPr id="317" name="TextShape 9"/>
          <p:cNvSpPr txBox="1"/>
          <p:nvPr/>
        </p:nvSpPr>
        <p:spPr>
          <a:xfrm>
            <a:off x="274680" y="3165480"/>
            <a:ext cx="4220280" cy="516600"/>
          </a:xfrm>
          <a:prstGeom prst="rect">
            <a:avLst/>
          </a:prstGeom>
          <a:noFill/>
          <a:ln w="19080">
            <a:solidFill>
              <a:srgbClr val="CFDEE7"/>
            </a:solidFill>
            <a:round/>
          </a:ln>
        </p:spPr>
        <p:txBody>
          <a:bodyPr tIns="91440" bIns="91440" anchor="ctr">
            <a:noAutofit/>
          </a:bodyPr>
          <a:lstStyle/>
          <a:p>
            <a:pPr>
              <a:lnSpc>
                <a:spcPct val="115000"/>
              </a:lnSpc>
            </a:pPr>
            <a:endParaRPr lang="en-US" sz="3200" b="0" strike="noStrike" spc="-1">
              <a:latin typeface="Arial"/>
            </a:endParaRPr>
          </a:p>
          <a:p>
            <a:pPr>
              <a:lnSpc>
                <a:spcPct val="115000"/>
              </a:lnSpc>
            </a:pPr>
            <a:r>
              <a:rPr lang="en-US" sz="2000" b="1" strike="noStrike" spc="-1">
                <a:solidFill>
                  <a:srgbClr val="5C5C5F"/>
                </a:solidFill>
                <a:latin typeface="Quicksand"/>
                <a:ea typeface="Quicksand"/>
              </a:rPr>
              <a:t>Mohammed Essam Mohammed </a:t>
            </a:r>
            <a:endParaRPr lang="en-US" sz="2000" b="0" strike="noStrike" spc="-1">
              <a:latin typeface="Arial"/>
            </a:endParaRPr>
          </a:p>
          <a:p>
            <a:pPr>
              <a:lnSpc>
                <a:spcPct val="115000"/>
              </a:lnSpc>
            </a:pPr>
            <a:endParaRPr lang="en-US" sz="2000" b="0" strike="noStrike" spc="-1">
              <a:latin typeface="Arial"/>
            </a:endParaRPr>
          </a:p>
        </p:txBody>
      </p:sp>
      <p:sp>
        <p:nvSpPr>
          <p:cNvPr id="318" name="TextShape 10"/>
          <p:cNvSpPr txBox="1"/>
          <p:nvPr/>
        </p:nvSpPr>
        <p:spPr>
          <a:xfrm>
            <a:off x="571320" y="1978200"/>
            <a:ext cx="3561480" cy="516600"/>
          </a:xfrm>
          <a:prstGeom prst="rect">
            <a:avLst/>
          </a:prstGeom>
          <a:noFill/>
          <a:ln w="19080">
            <a:solidFill>
              <a:srgbClr val="CFDEE7"/>
            </a:solidFill>
            <a:round/>
          </a:ln>
        </p:spPr>
        <p:txBody>
          <a:bodyPr tIns="91440" bIns="91440" anchor="ctr">
            <a:noAutofit/>
          </a:bodyPr>
          <a:lstStyle/>
          <a:p>
            <a:pPr>
              <a:lnSpc>
                <a:spcPct val="115000"/>
              </a:lnSpc>
            </a:pPr>
            <a:endParaRPr lang="en-US" sz="3200" b="0" strike="noStrike" spc="-1">
              <a:latin typeface="Arial"/>
            </a:endParaRPr>
          </a:p>
          <a:p>
            <a:pPr>
              <a:lnSpc>
                <a:spcPct val="115000"/>
              </a:lnSpc>
            </a:pPr>
            <a:r>
              <a:rPr lang="en-US" sz="2000" b="1" strike="noStrike" spc="-1">
                <a:solidFill>
                  <a:srgbClr val="5C5C5F"/>
                </a:solidFill>
                <a:latin typeface="Quicksand"/>
                <a:ea typeface="Quicksand"/>
              </a:rPr>
              <a:t>Mo'men Said Mohammed </a:t>
            </a:r>
            <a:endParaRPr lang="en-US" sz="2000" b="0" strike="noStrike" spc="-1">
              <a:latin typeface="Arial"/>
            </a:endParaRPr>
          </a:p>
          <a:p>
            <a:pPr>
              <a:lnSpc>
                <a:spcPct val="115000"/>
              </a:lnSpc>
            </a:pPr>
            <a:endParaRPr lang="en-US" sz="2000" b="0" strike="noStrike" spc="-1">
              <a:latin typeface="Arial"/>
            </a:endParaRPr>
          </a:p>
        </p:txBody>
      </p:sp>
      <p:sp>
        <p:nvSpPr>
          <p:cNvPr id="319" name="TextShape 11"/>
          <p:cNvSpPr txBox="1"/>
          <p:nvPr/>
        </p:nvSpPr>
        <p:spPr>
          <a:xfrm>
            <a:off x="4648680" y="3190320"/>
            <a:ext cx="4347720" cy="438480"/>
          </a:xfrm>
          <a:prstGeom prst="rect">
            <a:avLst/>
          </a:prstGeom>
          <a:noFill/>
          <a:ln w="19080">
            <a:solidFill>
              <a:srgbClr val="CFDEE7"/>
            </a:solidFill>
            <a:round/>
          </a:ln>
        </p:spPr>
        <p:txBody>
          <a:bodyPr tIns="91440" bIns="91440" anchor="ctr">
            <a:noAutofit/>
          </a:bodyPr>
          <a:lstStyle/>
          <a:p>
            <a:pPr>
              <a:lnSpc>
                <a:spcPct val="115000"/>
              </a:lnSpc>
            </a:pPr>
            <a:endParaRPr lang="en-US" sz="3200" b="0" strike="noStrike" spc="-1">
              <a:latin typeface="Arial"/>
            </a:endParaRPr>
          </a:p>
          <a:p>
            <a:pPr>
              <a:lnSpc>
                <a:spcPct val="115000"/>
              </a:lnSpc>
            </a:pPr>
            <a:r>
              <a:rPr lang="en-US" sz="2000" b="1" strike="noStrike" spc="-1">
                <a:solidFill>
                  <a:srgbClr val="5C5C5F"/>
                </a:solidFill>
                <a:latin typeface="Quicksand"/>
                <a:ea typeface="Quicksand"/>
              </a:rPr>
              <a:t>Sara Mohammed Abd-Elmonaem </a:t>
            </a:r>
            <a:endParaRPr lang="en-US" sz="2000" b="0" strike="noStrike" spc="-1">
              <a:latin typeface="Arial"/>
            </a:endParaRPr>
          </a:p>
          <a:p>
            <a:pPr>
              <a:lnSpc>
                <a:spcPct val="115000"/>
              </a:lnSpc>
            </a:pPr>
            <a:endParaRPr lang="en-US" sz="2000" b="0" strike="noStrike" spc="-1">
              <a:latin typeface="Arial"/>
            </a:endParaRPr>
          </a:p>
        </p:txBody>
      </p:sp>
      <p:sp>
        <p:nvSpPr>
          <p:cNvPr id="320" name="TextShape 12"/>
          <p:cNvSpPr txBox="1"/>
          <p:nvPr/>
        </p:nvSpPr>
        <p:spPr>
          <a:xfrm>
            <a:off x="4648680" y="953640"/>
            <a:ext cx="2422800" cy="438480"/>
          </a:xfrm>
          <a:prstGeom prst="rect">
            <a:avLst/>
          </a:prstGeom>
          <a:noFill/>
          <a:ln w="19080">
            <a:solidFill>
              <a:srgbClr val="CFDEE7"/>
            </a:solidFill>
            <a:round/>
          </a:ln>
        </p:spPr>
        <p:txBody>
          <a:bodyPr tIns="91440" bIns="91440" anchor="ctr">
            <a:noAutofit/>
          </a:bodyPr>
          <a:lstStyle/>
          <a:p>
            <a:pPr>
              <a:lnSpc>
                <a:spcPct val="115000"/>
              </a:lnSpc>
            </a:pPr>
            <a:endParaRPr lang="en-US" sz="3200" b="0" strike="noStrike" spc="-1">
              <a:latin typeface="Arial"/>
            </a:endParaRPr>
          </a:p>
          <a:p>
            <a:pPr>
              <a:lnSpc>
                <a:spcPct val="115000"/>
              </a:lnSpc>
            </a:pPr>
            <a:r>
              <a:rPr lang="en-US" sz="2000" b="1" strike="noStrike" spc="-1">
                <a:solidFill>
                  <a:srgbClr val="5C5C5F"/>
                </a:solidFill>
                <a:latin typeface="Quicksand"/>
                <a:ea typeface="Quicksand"/>
              </a:rPr>
              <a:t>Rahma Ali Ali Ali </a:t>
            </a:r>
            <a:endParaRPr lang="en-US" sz="2000" b="0" strike="noStrike" spc="-1">
              <a:latin typeface="Arial"/>
            </a:endParaRPr>
          </a:p>
          <a:p>
            <a:pPr>
              <a:lnSpc>
                <a:spcPct val="115000"/>
              </a:lnSpc>
            </a:pPr>
            <a:endParaRPr lang="en-US" sz="2000" b="0" strike="noStrike" spc="-1">
              <a:latin typeface="Arial"/>
            </a:endParaRPr>
          </a:p>
        </p:txBody>
      </p:sp>
      <p:sp>
        <p:nvSpPr>
          <p:cNvPr id="321" name="TextShape 1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67B9334D-DDCC-4D7A-96ED-5F351995885A}" type="slidenum">
              <a:rPr lang="en-US" sz="1300" b="0" strike="noStrike" spc="-1">
                <a:solidFill>
                  <a:srgbClr val="809FAF"/>
                </a:solidFill>
                <a:latin typeface="Mulish"/>
                <a:ea typeface="Mulish"/>
              </a:rPr>
              <a:t>4</a:t>
            </a:fld>
            <a:endParaRPr lang="en-US" sz="1300" b="0" strike="noStrike" spc="-1">
              <a:latin typeface="Times New Roman"/>
            </a:endParaRPr>
          </a:p>
        </p:txBody>
      </p:sp>
      <p:sp>
        <p:nvSpPr>
          <p:cNvPr id="322" name="CustomShape 14"/>
          <p:cNvSpPr/>
          <p:nvPr/>
        </p:nvSpPr>
        <p:spPr>
          <a:xfrm>
            <a:off x="1001520" y="3675600"/>
            <a:ext cx="2814120" cy="48672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2800" b="1" strike="noStrike" spc="-1">
                <a:solidFill>
                  <a:srgbClr val="809FAF"/>
                </a:solidFill>
                <a:latin typeface="Quicksand"/>
                <a:ea typeface="Quicksand"/>
              </a:rPr>
              <a:t>Supervised By</a:t>
            </a:r>
            <a:endParaRPr lang="en-US" sz="2800" b="0" strike="noStrike" spc="-1">
              <a:latin typeface="Arial"/>
            </a:endParaRPr>
          </a:p>
        </p:txBody>
      </p:sp>
      <p:sp>
        <p:nvSpPr>
          <p:cNvPr id="323" name="CustomShape 15"/>
          <p:cNvSpPr/>
          <p:nvPr/>
        </p:nvSpPr>
        <p:spPr>
          <a:xfrm>
            <a:off x="4578840" y="3746520"/>
            <a:ext cx="1187640" cy="32832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2800" b="1" strike="noStrike" spc="-1">
                <a:solidFill>
                  <a:srgbClr val="809FAF"/>
                </a:solidFill>
                <a:latin typeface="Quicksand"/>
                <a:ea typeface="Quicksand"/>
              </a:rPr>
              <a:t>T.A.</a:t>
            </a:r>
            <a:endParaRPr lang="en-US" sz="2800" b="0" strike="noStrike" spc="-1">
              <a:latin typeface="Arial"/>
            </a:endParaRPr>
          </a:p>
        </p:txBody>
      </p:sp>
      <p:sp>
        <p:nvSpPr>
          <p:cNvPr id="324" name="CustomShape 16"/>
          <p:cNvSpPr/>
          <p:nvPr/>
        </p:nvSpPr>
        <p:spPr>
          <a:xfrm>
            <a:off x="1328040" y="4155840"/>
            <a:ext cx="2422800" cy="42804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r>
              <a:rPr lang="en-US" sz="2000" b="1" strike="noStrike" spc="-1">
                <a:solidFill>
                  <a:srgbClr val="5C5C5F"/>
                </a:solidFill>
                <a:latin typeface="Quicksand"/>
                <a:ea typeface="Quicksand"/>
              </a:rPr>
              <a:t>Dr. Ahmed Ezzat</a:t>
            </a:r>
            <a:endParaRPr lang="en-US" sz="2000" b="0" strike="noStrike" spc="-1">
              <a:latin typeface="Arial"/>
            </a:endParaRPr>
          </a:p>
        </p:txBody>
      </p:sp>
      <p:sp>
        <p:nvSpPr>
          <p:cNvPr id="325" name="CustomShape 17"/>
          <p:cNvSpPr/>
          <p:nvPr/>
        </p:nvSpPr>
        <p:spPr>
          <a:xfrm>
            <a:off x="4578840" y="4138560"/>
            <a:ext cx="2422800" cy="428040"/>
          </a:xfrm>
          <a:prstGeom prst="rect">
            <a:avLst/>
          </a:prstGeom>
          <a:noFill/>
          <a:ln w="19080">
            <a:solidFill>
              <a:schemeClr val="lt1"/>
            </a:solidFill>
            <a:round/>
          </a:ln>
        </p:spPr>
        <p:style>
          <a:lnRef idx="0">
            <a:scrgbClr r="0" g="0" b="0"/>
          </a:lnRef>
          <a:fillRef idx="0">
            <a:scrgbClr r="0" g="0" b="0"/>
          </a:fillRef>
          <a:effectRef idx="0">
            <a:scrgbClr r="0" g="0" b="0"/>
          </a:effectRef>
          <a:fontRef idx="minor"/>
        </p:style>
        <p:txBody>
          <a:bodyPr tIns="91440" bIns="91440" anchor="ctr">
            <a:noAutofit/>
          </a:bodyPr>
          <a:lstStyle/>
          <a:p>
            <a:pPr>
              <a:lnSpc>
                <a:spcPct val="115000"/>
              </a:lnSpc>
            </a:pPr>
            <a:endParaRPr lang="en-US" sz="1800" b="0" strike="noStrike" spc="-1">
              <a:latin typeface="Arial"/>
            </a:endParaRPr>
          </a:p>
          <a:p>
            <a:pPr>
              <a:lnSpc>
                <a:spcPct val="115000"/>
              </a:lnSpc>
            </a:pPr>
            <a:r>
              <a:rPr lang="en-US" sz="2000" b="1" strike="noStrike" spc="-1">
                <a:solidFill>
                  <a:srgbClr val="5C5C5F"/>
                </a:solidFill>
                <a:latin typeface="Quicksand"/>
                <a:ea typeface="Quicksand"/>
              </a:rPr>
              <a:t>Aml Mustafa</a:t>
            </a:r>
            <a:endParaRPr lang="en-US" sz="2000" b="0" strike="noStrike" spc="-1">
              <a:latin typeface="Arial"/>
            </a:endParaRPr>
          </a:p>
          <a:p>
            <a:pPr>
              <a:lnSpc>
                <a:spcPct val="115000"/>
              </a:lnSpc>
            </a:pPr>
            <a:endParaRPr lang="en-US" sz="20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965C372C-971B-4832-BC61-BF68BD68EBC6}" type="slidenum">
              <a:rPr lang="en-US" sz="1300" b="0" strike="noStrike" spc="-1">
                <a:solidFill>
                  <a:srgbClr val="809FAF"/>
                </a:solidFill>
                <a:latin typeface="Mulish"/>
                <a:ea typeface="Mulish"/>
              </a:rPr>
              <a:t>40</a:t>
            </a:fld>
            <a:endParaRPr lang="en-US" sz="1300" b="0" strike="noStrike" spc="-1">
              <a:latin typeface="Times New Roman"/>
            </a:endParaRPr>
          </a:p>
        </p:txBody>
      </p:sp>
      <p:sp>
        <p:nvSpPr>
          <p:cNvPr id="485" name="CustomShape 2"/>
          <p:cNvSpPr/>
          <p:nvPr/>
        </p:nvSpPr>
        <p:spPr>
          <a:xfrm>
            <a:off x="245160" y="375480"/>
            <a:ext cx="8841600" cy="3934440"/>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marL="114480">
              <a:lnSpc>
                <a:spcPct val="115000"/>
              </a:lnSpc>
            </a:pPr>
            <a:r>
              <a:rPr lang="en-US" sz="2400" b="1" strike="noStrike" spc="-1">
                <a:solidFill>
                  <a:srgbClr val="5C5C5F"/>
                </a:solidFill>
                <a:latin typeface="Mulish"/>
                <a:ea typeface="Mulish"/>
              </a:rPr>
              <a:t>Why Pytesseract..?</a:t>
            </a:r>
            <a:endParaRPr lang="en-US" sz="2400" b="0" strike="noStrike" spc="-1">
              <a:latin typeface="Arial"/>
            </a:endParaRPr>
          </a:p>
          <a:p>
            <a:pPr marL="914400" indent="-317160">
              <a:lnSpc>
                <a:spcPct val="100000"/>
              </a:lnSpc>
            </a:pPr>
            <a:r>
              <a:rPr lang="en-US" sz="1800" b="0" strike="noStrike" spc="-1">
                <a:solidFill>
                  <a:srgbClr val="5C5C5F"/>
                </a:solidFill>
                <a:latin typeface="Mulish"/>
                <a:ea typeface="Mulish"/>
              </a:rPr>
              <a:t>The least CER,Highest Similarity Ratio.</a:t>
            </a:r>
            <a:endParaRPr lang="en-US" sz="1800" b="0" strike="noStrike" spc="-1">
              <a:latin typeface="Arial"/>
            </a:endParaRPr>
          </a:p>
          <a:p>
            <a:pPr marL="914400" indent="-317160">
              <a:lnSpc>
                <a:spcPct val="100000"/>
              </a:lnSpc>
            </a:pPr>
            <a:r>
              <a:rPr lang="en-US" sz="1800" b="0" strike="noStrike" spc="-1">
                <a:solidFill>
                  <a:srgbClr val="5C5C5F"/>
                </a:solidFill>
                <a:latin typeface="Mulish"/>
                <a:ea typeface="Mulish"/>
              </a:rPr>
              <a:t>Sorted output like original text.</a:t>
            </a:r>
            <a:endParaRPr lang="en-US" sz="1800" b="0" strike="noStrike" spc="-1">
              <a:latin typeface="Arial"/>
            </a:endParaRPr>
          </a:p>
          <a:p>
            <a:pPr marL="914400" indent="-317160">
              <a:lnSpc>
                <a:spcPct val="100000"/>
              </a:lnSpc>
            </a:pPr>
            <a:r>
              <a:rPr lang="en-US" sz="1800" b="0" strike="noStrike" spc="-1">
                <a:solidFill>
                  <a:srgbClr val="5C5C5F"/>
                </a:solidFill>
                <a:latin typeface="Mulish"/>
                <a:ea typeface="Mulish"/>
              </a:rPr>
              <a:t>Support multiple Languages.</a:t>
            </a:r>
            <a:endParaRPr lang="en-US" sz="1800" b="0" strike="noStrike" spc="-1">
              <a:latin typeface="Arial"/>
            </a:endParaRPr>
          </a:p>
          <a:p>
            <a:pPr marL="914400" indent="-317160">
              <a:lnSpc>
                <a:spcPct val="100000"/>
              </a:lnSpc>
            </a:pPr>
            <a:r>
              <a:rPr lang="en-US" sz="1800" b="0" strike="noStrike" spc="-1">
                <a:solidFill>
                  <a:srgbClr val="5C5C5F"/>
                </a:solidFill>
                <a:latin typeface="Mulish"/>
                <a:ea typeface="Mulish"/>
              </a:rPr>
              <a:t>Can customize the output ; such as plain text or HTML page.</a:t>
            </a:r>
            <a:endParaRPr lang="en-US" sz="1800" b="0" strike="noStrike" spc="-1">
              <a:latin typeface="Arial"/>
            </a:endParaRPr>
          </a:p>
          <a:p>
            <a:pPr marL="914400" indent="-317160">
              <a:lnSpc>
                <a:spcPct val="100000"/>
              </a:lnSpc>
            </a:pPr>
            <a:r>
              <a:rPr lang="en-US" sz="1800" b="0" strike="noStrike" spc="-1">
                <a:solidFill>
                  <a:srgbClr val="5C5C5F"/>
                </a:solidFill>
                <a:latin typeface="Mulish"/>
                <a:ea typeface="Mulish"/>
              </a:rPr>
              <a:t>More efficient and accurate.</a:t>
            </a:r>
            <a:endParaRPr lang="en-US" sz="1800" b="0" strike="noStrike" spc="-1">
              <a:latin typeface="Arial"/>
            </a:endParaRPr>
          </a:p>
          <a:p>
            <a:pPr marL="914400" indent="-317160">
              <a:lnSpc>
                <a:spcPct val="100000"/>
              </a:lnSpc>
            </a:pPr>
            <a:endParaRPr lang="en-US" sz="1800" b="0" strike="noStrike" spc="-1">
              <a:latin typeface="Arial"/>
            </a:endParaRPr>
          </a:p>
          <a:p>
            <a:pPr marL="914400" indent="-317160">
              <a:lnSpc>
                <a:spcPct val="100000"/>
              </a:lnSpc>
            </a:pPr>
            <a:endParaRPr lang="en-US" sz="1800" b="0" strike="noStrike" spc="-1">
              <a:latin typeface="Arial"/>
            </a:endParaRPr>
          </a:p>
          <a:p>
            <a:pPr marL="914400" indent="-317160">
              <a:lnSpc>
                <a:spcPct val="100000"/>
              </a:lnSpc>
            </a:pPr>
            <a:endParaRPr lang="en-US" sz="1800" b="0" strike="noStrike" spc="-1">
              <a:latin typeface="Arial"/>
            </a:endParaRPr>
          </a:p>
          <a:p>
            <a:pPr marL="457200" indent="-317160">
              <a:lnSpc>
                <a:spcPct val="115000"/>
              </a:lnSpc>
            </a:pPr>
            <a:endParaRPr lang="en-US" sz="1800" b="0" strike="noStrike" spc="-1">
              <a:latin typeface="Arial"/>
            </a:endParaRPr>
          </a:p>
        </p:txBody>
      </p:sp>
      <p:pic>
        <p:nvPicPr>
          <p:cNvPr id="486" name="Picture 2"/>
          <p:cNvPicPr/>
          <p:nvPr/>
        </p:nvPicPr>
        <p:blipFill>
          <a:blip r:embed="rId2"/>
          <a:stretch/>
        </p:blipFill>
        <p:spPr>
          <a:xfrm>
            <a:off x="1406160" y="2806200"/>
            <a:ext cx="5351040" cy="664200"/>
          </a:xfrm>
          <a:prstGeom prst="rect">
            <a:avLst/>
          </a:prstGeom>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TextShape 1"/>
          <p:cNvSpPr txBox="1"/>
          <p:nvPr/>
        </p:nvSpPr>
        <p:spPr>
          <a:xfrm>
            <a:off x="735480" y="1588320"/>
            <a:ext cx="7506000" cy="127656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Correction  Model</a:t>
            </a:r>
            <a:endParaRPr lang="en-US" sz="6000" b="0" strike="noStrike" spc="-1">
              <a:solidFill>
                <a:srgbClr val="000000"/>
              </a:solidFill>
              <a:latin typeface="Arial"/>
            </a:endParaRPr>
          </a:p>
        </p:txBody>
      </p:sp>
      <p:sp>
        <p:nvSpPr>
          <p:cNvPr id="488" name="TextShape 2"/>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A076EB6A-F262-4BBF-9965-D01E0E7B3650}" type="slidenum">
              <a:rPr lang="en-US" sz="1300" b="0" strike="noStrike" spc="-1">
                <a:solidFill>
                  <a:srgbClr val="809FAF"/>
                </a:solidFill>
                <a:latin typeface="Mulish"/>
                <a:ea typeface="Mulish"/>
              </a:rPr>
              <a:t>41</a:t>
            </a:fld>
            <a:endParaRPr lang="en-US" sz="1300" b="0" strike="noStrike" spc="-1">
              <a:latin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ADF6A5C8-D85C-4E99-A7F4-E25D7A16FB60}" type="slidenum">
              <a:rPr lang="en-US" sz="1300" b="0" strike="noStrike" spc="-1">
                <a:solidFill>
                  <a:srgbClr val="809FAF"/>
                </a:solidFill>
                <a:latin typeface="Mulish"/>
                <a:ea typeface="Mulish"/>
              </a:rPr>
              <a:t>42</a:t>
            </a:fld>
            <a:endParaRPr lang="en-US" sz="1300" b="0" strike="noStrike" spc="-1">
              <a:latin typeface="Times New Roman"/>
            </a:endParaRPr>
          </a:p>
        </p:txBody>
      </p:sp>
      <p:sp>
        <p:nvSpPr>
          <p:cNvPr id="490" name="TextShape 2"/>
          <p:cNvSpPr txBox="1"/>
          <p:nvPr/>
        </p:nvSpPr>
        <p:spPr>
          <a:xfrm>
            <a:off x="341280" y="317160"/>
            <a:ext cx="8436600" cy="4826160"/>
          </a:xfrm>
          <a:prstGeom prst="rect">
            <a:avLst/>
          </a:prstGeom>
          <a:noFill/>
          <a:ln>
            <a:noFill/>
          </a:ln>
        </p:spPr>
        <p:txBody>
          <a:bodyPr tIns="91440" bIns="91440">
            <a:noAutofit/>
          </a:bodyPr>
          <a:lstStyle/>
          <a:p>
            <a:pPr algn="ctr">
              <a:lnSpc>
                <a:spcPct val="115000"/>
              </a:lnSpc>
            </a:pPr>
            <a:r>
              <a:rPr lang="en-US" sz="2800" b="1" strike="noStrike" spc="-1">
                <a:solidFill>
                  <a:srgbClr val="5C5C5F"/>
                </a:solidFill>
                <a:latin typeface="Mulish"/>
                <a:ea typeface="Mulish"/>
              </a:rPr>
              <a:t>Correction model</a:t>
            </a:r>
            <a:endParaRPr lang="en-US" sz="2800" b="0" strike="noStrike" spc="-1">
              <a:latin typeface="Arial"/>
            </a:endParaRPr>
          </a:p>
          <a:p>
            <a:pPr marL="152280">
              <a:lnSpc>
                <a:spcPct val="115000"/>
              </a:lnSpc>
            </a:pPr>
            <a:r>
              <a:rPr lang="en-US" sz="1800" b="0" strike="noStrike" spc="-1">
                <a:solidFill>
                  <a:srgbClr val="5C5C5F"/>
                </a:solidFill>
                <a:latin typeface="Mulish"/>
                <a:ea typeface="Mulish"/>
              </a:rPr>
              <a:t>In the realm of text processing and natural language understanding, ensuring the accuracy and clarity of textual content is paramount. Whether it's a simple spell check or a more complex task like sentiment analysis, the tools and methods we use to correct text play a crucial role in delivering a seamless user experience. In this article, we'll explore some of the most popular and effective correction methods used in text processing.</a:t>
            </a:r>
            <a:endParaRPr lang="en-US" sz="1800" b="0" strike="noStrike" spc="-1">
              <a:latin typeface="Arial"/>
            </a:endParaRPr>
          </a:p>
          <a:p>
            <a:pPr marL="152280">
              <a:lnSpc>
                <a:spcPct val="115000"/>
              </a:lnSpc>
            </a:pPr>
            <a:endParaRPr lang="en-US" sz="1800" b="0" strike="noStrike" spc="-1">
              <a:latin typeface="Arial"/>
            </a:endParaRPr>
          </a:p>
          <a:p>
            <a:pPr marL="457200">
              <a:lnSpc>
                <a:spcPct val="100000"/>
              </a:lnSpc>
            </a:pPr>
            <a:r>
              <a:rPr lang="en-US" sz="1800" b="0" strike="noStrike" spc="-1">
                <a:solidFill>
                  <a:srgbClr val="5C5C5F"/>
                </a:solidFill>
                <a:latin typeface="Mulish"/>
                <a:ea typeface="Mulish"/>
              </a:rPr>
              <a:t>1. PySpellChecker</a:t>
            </a:r>
            <a:endParaRPr lang="en-US" sz="1800" b="0" strike="noStrike" spc="-1">
              <a:latin typeface="Arial"/>
            </a:endParaRPr>
          </a:p>
          <a:p>
            <a:pPr marL="457200">
              <a:lnSpc>
                <a:spcPct val="100000"/>
              </a:lnSpc>
            </a:pPr>
            <a:r>
              <a:rPr lang="en-US" sz="1800" b="0" strike="noStrike" spc="-1">
                <a:solidFill>
                  <a:srgbClr val="5C5C5F"/>
                </a:solidFill>
                <a:latin typeface="Mulish"/>
                <a:ea typeface="Mulish"/>
              </a:rPr>
              <a:t>2.TextBlob</a:t>
            </a:r>
            <a:endParaRPr lang="en-US" sz="1800" b="0" strike="noStrike" spc="-1">
              <a:latin typeface="Arial"/>
            </a:endParaRPr>
          </a:p>
          <a:p>
            <a:pPr marL="457200">
              <a:lnSpc>
                <a:spcPct val="100000"/>
              </a:lnSpc>
            </a:pPr>
            <a:r>
              <a:rPr lang="en-US" sz="1800" b="0" strike="noStrike" spc="-1">
                <a:solidFill>
                  <a:srgbClr val="5C5C5F"/>
                </a:solidFill>
                <a:latin typeface="Mulish"/>
                <a:ea typeface="Mulish"/>
              </a:rPr>
              <a:t>3.Spello</a:t>
            </a:r>
            <a:endParaRPr lang="en-US" sz="1800" b="0" strike="noStrike" spc="-1">
              <a:latin typeface="Arial"/>
            </a:endParaRPr>
          </a:p>
          <a:p>
            <a:pPr marL="457200">
              <a:lnSpc>
                <a:spcPct val="100000"/>
              </a:lnSpc>
            </a:pPr>
            <a:r>
              <a:rPr lang="en-US" sz="1800" b="0" strike="noStrike" spc="-1">
                <a:solidFill>
                  <a:srgbClr val="5C5C5F"/>
                </a:solidFill>
                <a:latin typeface="Mulish"/>
                <a:ea typeface="Mulish"/>
              </a:rPr>
              <a:t>4.custom models</a:t>
            </a:r>
            <a:endParaRPr lang="en-US" sz="1800" b="0" strike="noStrike" spc="-1">
              <a:latin typeface="Arial"/>
            </a:endParaRPr>
          </a:p>
          <a:p>
            <a:pPr marL="457200">
              <a:lnSpc>
                <a:spcPct val="100000"/>
              </a:lnSpc>
            </a:pPr>
            <a:r>
              <a:rPr lang="en-US" sz="1800" b="0" strike="noStrike" spc="-1">
                <a:solidFill>
                  <a:srgbClr val="5C5C5F"/>
                </a:solidFill>
                <a:latin typeface="Mulish"/>
                <a:ea typeface="Mulish"/>
              </a:rPr>
              <a:t>5.JamSpell</a:t>
            </a:r>
            <a:endParaRPr lang="en-US" sz="1800" b="0" strike="noStrike" spc="-1">
              <a:latin typeface="Arial"/>
            </a:endParaRPr>
          </a:p>
          <a:p>
            <a:pPr marL="457200">
              <a:lnSpc>
                <a:spcPct val="100000"/>
              </a:lnSpc>
            </a:pPr>
            <a:r>
              <a:rPr lang="en-US" sz="1800" b="0" strike="noStrike" spc="-1">
                <a:solidFill>
                  <a:srgbClr val="5C5C5F"/>
                </a:solidFill>
                <a:latin typeface="Mulish"/>
                <a:ea typeface="Mulish"/>
              </a:rPr>
              <a:t>6.SymSpell</a:t>
            </a: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a:p>
            <a:pPr>
              <a:lnSpc>
                <a:spcPct val="115000"/>
              </a:lnSpc>
            </a:pPr>
            <a:endParaRPr lang="en-US" sz="18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BC8044AA-0CB6-4843-B3C9-89C96B241BB3}" type="slidenum">
              <a:rPr lang="en-US" sz="1300" b="0" strike="noStrike" spc="-1">
                <a:solidFill>
                  <a:srgbClr val="809FAF"/>
                </a:solidFill>
                <a:latin typeface="Mulish"/>
                <a:ea typeface="Mulish"/>
              </a:rPr>
              <a:t>43</a:t>
            </a:fld>
            <a:endParaRPr lang="en-US" sz="1300" b="0" strike="noStrike" spc="-1">
              <a:latin typeface="Times New Roman"/>
            </a:endParaRPr>
          </a:p>
        </p:txBody>
      </p:sp>
      <p:sp>
        <p:nvSpPr>
          <p:cNvPr id="492" name="TextShape 2"/>
          <p:cNvSpPr txBox="1"/>
          <p:nvPr/>
        </p:nvSpPr>
        <p:spPr>
          <a:xfrm>
            <a:off x="280440" y="321120"/>
            <a:ext cx="7871040" cy="231372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1- Text Blob </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200" b="0" strike="noStrike" spc="-1">
                <a:solidFill>
                  <a:srgbClr val="5C5C5F"/>
                </a:solidFill>
                <a:latin typeface="Mulish"/>
                <a:ea typeface="Mulish"/>
              </a:rPr>
              <a:t>TextBlob is a Python library for processing textual data. It provides a simple API for common natural language processing (NLP) tasks such as part-of-speech tagging, noun phrase extraction, sentiment analysis, classification, translation, and more. TextBlob is built on top of NLTK and Pattern, two other popular NLP libraries for Python. </a:t>
            </a:r>
            <a:endParaRPr lang="en-US" sz="1200" b="0" strike="noStrike" spc="-1">
              <a:latin typeface="Arial"/>
            </a:endParaRPr>
          </a:p>
          <a:p>
            <a:pPr>
              <a:lnSpc>
                <a:spcPct val="115000"/>
              </a:lnSpc>
            </a:pPr>
            <a:endParaRPr lang="en-US" sz="1200" b="0" strike="noStrike" spc="-1">
              <a:latin typeface="Arial"/>
            </a:endParaRPr>
          </a:p>
          <a:p>
            <a:pPr>
              <a:lnSpc>
                <a:spcPct val="115000"/>
              </a:lnSpc>
            </a:pPr>
            <a:r>
              <a:rPr lang="en-US" sz="1200" b="0" strike="noStrike" spc="-1">
                <a:solidFill>
                  <a:srgbClr val="5C5C5F"/>
                </a:solidFill>
                <a:latin typeface="Mulish"/>
                <a:ea typeface="Mulish"/>
              </a:rPr>
              <a:t>TextBlob object uses a simple spelling correction algorithm based on word frequencies in the English language. It may not always produce perfect results, especially for words that are not in the English dictionary or for words that are spelled correctly but used incorrectly in the context of the text</a:t>
            </a:r>
            <a:endParaRPr lang="en-US" sz="1200" b="0" strike="noStrike" spc="-1">
              <a:latin typeface="Arial"/>
            </a:endParaRPr>
          </a:p>
          <a:p>
            <a:pPr>
              <a:lnSpc>
                <a:spcPct val="115000"/>
              </a:lnSpc>
            </a:pPr>
            <a:endParaRPr lang="en-US" sz="1200" b="0" strike="noStrike" spc="-1">
              <a:latin typeface="Arial"/>
            </a:endParaRPr>
          </a:p>
          <a:p>
            <a:pPr>
              <a:lnSpc>
                <a:spcPct val="115000"/>
              </a:lnSpc>
            </a:pPr>
            <a:endParaRPr lang="en-US" sz="1200" b="0" strike="noStrike" spc="-1">
              <a:latin typeface="Arial"/>
            </a:endParaRPr>
          </a:p>
          <a:p>
            <a:pPr>
              <a:lnSpc>
                <a:spcPct val="115000"/>
              </a:lnSpc>
            </a:pPr>
            <a:endParaRPr lang="en-US" sz="1200" b="0" strike="noStrike" spc="-1">
              <a:latin typeface="Arial"/>
            </a:endParaRPr>
          </a:p>
          <a:p>
            <a:pPr>
              <a:lnSpc>
                <a:spcPct val="115000"/>
              </a:lnSpc>
            </a:pPr>
            <a:endParaRPr lang="en-US" sz="1200" b="0" strike="noStrike" spc="-1">
              <a:latin typeface="Arial"/>
            </a:endParaRPr>
          </a:p>
        </p:txBody>
      </p:sp>
      <p:pic>
        <p:nvPicPr>
          <p:cNvPr id="493" name="Picture 12"/>
          <p:cNvPicPr/>
          <p:nvPr/>
        </p:nvPicPr>
        <p:blipFill>
          <a:blip r:embed="rId2"/>
          <a:stretch/>
        </p:blipFill>
        <p:spPr>
          <a:xfrm>
            <a:off x="399600" y="2571840"/>
            <a:ext cx="7665120" cy="204480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E7896B41-F772-41A5-A37A-8D7905C9541C}" type="slidenum">
              <a:rPr lang="en-US" sz="1300" b="0" strike="noStrike" spc="-1">
                <a:solidFill>
                  <a:srgbClr val="809FAF"/>
                </a:solidFill>
                <a:latin typeface="Mulish"/>
                <a:ea typeface="Mulish"/>
              </a:rPr>
              <a:t>44</a:t>
            </a:fld>
            <a:endParaRPr lang="en-US" sz="1300" b="0" strike="noStrike" spc="-1">
              <a:latin typeface="Times New Roman"/>
            </a:endParaRPr>
          </a:p>
        </p:txBody>
      </p:sp>
      <p:pic>
        <p:nvPicPr>
          <p:cNvPr id="495" name="Google Shape;2224;p110"/>
          <p:cNvPicPr/>
          <p:nvPr/>
        </p:nvPicPr>
        <p:blipFill>
          <a:blip r:embed="rId2"/>
          <a:stretch/>
        </p:blipFill>
        <p:spPr>
          <a:xfrm>
            <a:off x="843480" y="685080"/>
            <a:ext cx="2866680" cy="504360"/>
          </a:xfrm>
          <a:prstGeom prst="rect">
            <a:avLst/>
          </a:prstGeom>
          <a:ln>
            <a:noFill/>
          </a:ln>
        </p:spPr>
      </p:pic>
      <p:pic>
        <p:nvPicPr>
          <p:cNvPr id="496" name="Google Shape;2225;p110"/>
          <p:cNvPicPr/>
          <p:nvPr/>
        </p:nvPicPr>
        <p:blipFill>
          <a:blip r:embed="rId3"/>
          <a:stretch/>
        </p:blipFill>
        <p:spPr>
          <a:xfrm>
            <a:off x="4098600" y="696600"/>
            <a:ext cx="3076200" cy="495000"/>
          </a:xfrm>
          <a:prstGeom prst="rect">
            <a:avLst/>
          </a:prstGeom>
          <a:ln>
            <a:noFill/>
          </a:ln>
        </p:spPr>
      </p:pic>
      <p:pic>
        <p:nvPicPr>
          <p:cNvPr id="497" name="Google Shape;2226;p110"/>
          <p:cNvPicPr/>
          <p:nvPr/>
        </p:nvPicPr>
        <p:blipFill>
          <a:blip r:embed="rId4"/>
          <a:stretch/>
        </p:blipFill>
        <p:spPr>
          <a:xfrm>
            <a:off x="668880" y="1575720"/>
            <a:ext cx="5248080" cy="495000"/>
          </a:xfrm>
          <a:prstGeom prst="rect">
            <a:avLst/>
          </a:prstGeom>
          <a:ln>
            <a:noFill/>
          </a:ln>
        </p:spPr>
      </p:pic>
      <p:pic>
        <p:nvPicPr>
          <p:cNvPr id="498" name="Google Shape;2227;p110"/>
          <p:cNvPicPr/>
          <p:nvPr/>
        </p:nvPicPr>
        <p:blipFill>
          <a:blip r:embed="rId5"/>
          <a:stretch/>
        </p:blipFill>
        <p:spPr>
          <a:xfrm>
            <a:off x="3556800" y="2221920"/>
            <a:ext cx="5248080" cy="533160"/>
          </a:xfrm>
          <a:prstGeom prst="rect">
            <a:avLst/>
          </a:prstGeom>
          <a:ln>
            <a:noFill/>
          </a:ln>
        </p:spPr>
      </p:pic>
      <p:sp>
        <p:nvSpPr>
          <p:cNvPr id="499" name="CustomShape 2"/>
          <p:cNvSpPr/>
          <p:nvPr/>
        </p:nvSpPr>
        <p:spPr>
          <a:xfrm>
            <a:off x="455040" y="789840"/>
            <a:ext cx="582840" cy="396360"/>
          </a:xfrm>
          <a:prstGeom prst="rect">
            <a:avLst/>
          </a:prstGeom>
          <a:noFill/>
          <a:ln>
            <a:noFill/>
          </a:ln>
        </p:spPr>
        <p:style>
          <a:lnRef idx="0">
            <a:scrgbClr r="0" g="0" b="0"/>
          </a:lnRef>
          <a:fillRef idx="0">
            <a:scrgbClr r="0" g="0" b="0"/>
          </a:fillRef>
          <a:effectRef idx="0">
            <a:scrgbClr r="0" g="0" b="0"/>
          </a:effectRef>
          <a:fontRef idx="minor"/>
        </p:style>
        <p:txBody>
          <a:bodyPr tIns="91440" bIns="91440">
            <a:spAutoFit/>
          </a:bodyPr>
          <a:lstStyle/>
          <a:p>
            <a:pPr marL="285840" indent="-285480">
              <a:lnSpc>
                <a:spcPct val="100000"/>
              </a:lnSpc>
              <a:buClr>
                <a:srgbClr val="000000"/>
              </a:buClr>
              <a:buFont typeface="Wingdings" charset="2"/>
              <a:buChar char=""/>
            </a:pPr>
            <a:r>
              <a:rPr lang="en-US" sz="1400" b="0" strike="noStrike" spc="-1">
                <a:solidFill>
                  <a:srgbClr val="FFFFFF"/>
                </a:solidFill>
                <a:latin typeface="Manjari"/>
                <a:ea typeface="Manjari"/>
              </a:rPr>
              <a:t>.</a:t>
            </a:r>
            <a:endParaRPr lang="en-US" sz="1400" b="0" strike="noStrike" spc="-1">
              <a:latin typeface="Arial"/>
            </a:endParaRPr>
          </a:p>
        </p:txBody>
      </p:sp>
      <p:sp>
        <p:nvSpPr>
          <p:cNvPr id="500" name="CustomShape 3"/>
          <p:cNvSpPr/>
          <p:nvPr/>
        </p:nvSpPr>
        <p:spPr>
          <a:xfrm>
            <a:off x="377280" y="1623240"/>
            <a:ext cx="582840" cy="396360"/>
          </a:xfrm>
          <a:prstGeom prst="rect">
            <a:avLst/>
          </a:prstGeom>
          <a:noFill/>
          <a:ln>
            <a:noFill/>
          </a:ln>
        </p:spPr>
        <p:style>
          <a:lnRef idx="0">
            <a:scrgbClr r="0" g="0" b="0"/>
          </a:lnRef>
          <a:fillRef idx="0">
            <a:scrgbClr r="0" g="0" b="0"/>
          </a:fillRef>
          <a:effectRef idx="0">
            <a:scrgbClr r="0" g="0" b="0"/>
          </a:effectRef>
          <a:fontRef idx="minor"/>
        </p:style>
        <p:txBody>
          <a:bodyPr tIns="91440" bIns="91440">
            <a:spAutoFit/>
          </a:bodyPr>
          <a:lstStyle/>
          <a:p>
            <a:pPr marL="285840" indent="-285480">
              <a:lnSpc>
                <a:spcPct val="100000"/>
              </a:lnSpc>
              <a:buClr>
                <a:srgbClr val="000000"/>
              </a:buClr>
              <a:buFont typeface="Wingdings" charset="2"/>
              <a:buChar char=""/>
            </a:pPr>
            <a:r>
              <a:rPr lang="en-US" sz="1400" b="0" strike="noStrike" spc="-1">
                <a:solidFill>
                  <a:srgbClr val="FFFFFF"/>
                </a:solidFill>
                <a:latin typeface="Manjari"/>
                <a:ea typeface="Manjari"/>
              </a:rPr>
              <a:t>.</a:t>
            </a:r>
            <a:endParaRPr lang="en-US" sz="1400" b="0" strike="noStrike" spc="-1">
              <a:latin typeface="Arial"/>
            </a:endParaRPr>
          </a:p>
        </p:txBody>
      </p:sp>
      <p:sp>
        <p:nvSpPr>
          <p:cNvPr id="501" name="TextShape 4"/>
          <p:cNvSpPr txBox="1"/>
          <p:nvPr/>
        </p:nvSpPr>
        <p:spPr>
          <a:xfrm>
            <a:off x="455040" y="2329560"/>
            <a:ext cx="7871040" cy="2313720"/>
          </a:xfrm>
          <a:prstGeom prst="rect">
            <a:avLst/>
          </a:prstGeom>
          <a:noFill/>
          <a:ln>
            <a:noFill/>
          </a:ln>
        </p:spPr>
        <p:txBody>
          <a:bodyPr tIns="91440" bIns="91440">
            <a:noAutofit/>
          </a:bodyPr>
          <a:lstStyle/>
          <a:p>
            <a:pPr>
              <a:lnSpc>
                <a:spcPct val="115000"/>
              </a:lnSpc>
            </a:pPr>
            <a:r>
              <a:rPr lang="en-US" sz="1800" b="1" strike="noStrike" spc="-1">
                <a:solidFill>
                  <a:srgbClr val="5C5C5F"/>
                </a:solidFill>
                <a:latin typeface="Mulish"/>
                <a:ea typeface="Mulish"/>
              </a:rPr>
              <a:t>Conclusion:</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600" b="0" strike="noStrike" spc="-1">
                <a:solidFill>
                  <a:srgbClr val="5C5C5F"/>
                </a:solidFill>
                <a:latin typeface="Mulish"/>
                <a:ea typeface="Mulish"/>
              </a:rPr>
              <a:t>TextBlob is a powerful tool for text processing, particularly for tasks like spell checking and correction. However, like any tool, it has its limitations. One of these limitations is its ability to handle context-based errors, TextBlob's spell checking and correction capabilities are primarily based on dictionary lookups and language-specific rules. It may struggle with context-based errors because it does not have a deep understanding of the context in which the text is used</a:t>
            </a:r>
            <a:endParaRPr lang="en-US" sz="1600" b="0" strike="noStrike" spc="-1">
              <a:latin typeface="Arial"/>
            </a:endParaRPr>
          </a:p>
          <a:p>
            <a:pPr>
              <a:lnSpc>
                <a:spcPct val="115000"/>
              </a:lnSpc>
            </a:pPr>
            <a:endParaRPr lang="en-US" sz="16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7D17BE20-0A54-4219-B32B-D29417B5B9AD}" type="slidenum">
              <a:rPr lang="en-US" sz="1300" b="0" strike="noStrike" spc="-1">
                <a:solidFill>
                  <a:srgbClr val="809FAF"/>
                </a:solidFill>
                <a:latin typeface="Mulish"/>
                <a:ea typeface="Mulish"/>
              </a:rPr>
              <a:t>45</a:t>
            </a:fld>
            <a:endParaRPr lang="en-US" sz="1300" b="0" strike="noStrike" spc="-1">
              <a:latin typeface="Times New Roman"/>
            </a:endParaRPr>
          </a:p>
        </p:txBody>
      </p:sp>
      <p:sp>
        <p:nvSpPr>
          <p:cNvPr id="503" name="TextShape 2"/>
          <p:cNvSpPr txBox="1"/>
          <p:nvPr/>
        </p:nvSpPr>
        <p:spPr>
          <a:xfrm>
            <a:off x="85320" y="321120"/>
            <a:ext cx="8790120" cy="293400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2- PySpellChecker</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200" b="0" strike="noStrike" spc="-1">
                <a:solidFill>
                  <a:srgbClr val="5C5C5F"/>
                </a:solidFill>
                <a:latin typeface="Mulish"/>
                <a:ea typeface="Mulish"/>
              </a:rPr>
              <a:t>-</a:t>
            </a:r>
            <a:r>
              <a:rPr lang="en-US" sz="1400" b="0" strike="noStrike" spc="-1">
                <a:solidFill>
                  <a:srgbClr val="5C5C5F"/>
                </a:solidFill>
                <a:latin typeface="Mulish"/>
                <a:ea typeface="Mulish"/>
              </a:rPr>
              <a:t>The pyspellchecker library is a Python package that provides a simple and efficient way to perform spelling correction. It is built on top of the hunspell library, which is a widely used and highly accurate spell-checking library. The pyspellchecker library provides a SpellChecker class that can be used to find and correct misspelled words in a given text. </a:t>
            </a:r>
            <a:endParaRPr lang="en-US" sz="1400" b="0" strike="noStrike" spc="-1">
              <a:latin typeface="Arial"/>
            </a:endParaRPr>
          </a:p>
          <a:p>
            <a:pPr>
              <a:lnSpc>
                <a:spcPct val="115000"/>
              </a:lnSpc>
            </a:pPr>
            <a:endParaRPr lang="en-US" sz="1400" b="0" strike="noStrike" spc="-1">
              <a:latin typeface="Arial"/>
            </a:endParaRPr>
          </a:p>
          <a:p>
            <a:pPr>
              <a:lnSpc>
                <a:spcPct val="115000"/>
              </a:lnSpc>
            </a:pPr>
            <a:r>
              <a:rPr lang="en-US" sz="1400" b="0" strike="noStrike" spc="-1">
                <a:solidFill>
                  <a:srgbClr val="5C5C5F"/>
                </a:solidFill>
                <a:latin typeface="Mulish"/>
                <a:ea typeface="Mulish"/>
              </a:rPr>
              <a:t>-SpellChecker class from the pyspellchecker library uses a simple spelling correction algorithm based on word frequencies in the English language. It may not always produce perfect results, especially for words that are not in the English dictionary or for words that are spelled correctly but used incorrectly in the context of the text. </a:t>
            </a: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p:txBody>
      </p:sp>
      <p:pic>
        <p:nvPicPr>
          <p:cNvPr id="504" name="Picture 7"/>
          <p:cNvPicPr/>
          <p:nvPr/>
        </p:nvPicPr>
        <p:blipFill>
          <a:blip r:embed="rId2"/>
          <a:stretch/>
        </p:blipFill>
        <p:spPr>
          <a:xfrm>
            <a:off x="703800" y="2828880"/>
            <a:ext cx="7057080" cy="181404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BE2565A9-273E-4005-9E90-526DAE1F7BE9}" type="slidenum">
              <a:rPr lang="en-US" sz="1300" b="0" strike="noStrike" spc="-1">
                <a:solidFill>
                  <a:srgbClr val="809FAF"/>
                </a:solidFill>
                <a:latin typeface="Mulish"/>
                <a:ea typeface="Mulish"/>
              </a:rPr>
              <a:t>46</a:t>
            </a:fld>
            <a:endParaRPr lang="en-US" sz="1300" b="0" strike="noStrike" spc="-1">
              <a:latin typeface="Times New Roman"/>
            </a:endParaRPr>
          </a:p>
        </p:txBody>
      </p:sp>
      <p:pic>
        <p:nvPicPr>
          <p:cNvPr id="506" name="Google Shape;2256;p113"/>
          <p:cNvPicPr/>
          <p:nvPr/>
        </p:nvPicPr>
        <p:blipFill>
          <a:blip r:embed="rId2"/>
          <a:stretch/>
        </p:blipFill>
        <p:spPr>
          <a:xfrm>
            <a:off x="728280" y="509760"/>
            <a:ext cx="5190840" cy="523440"/>
          </a:xfrm>
          <a:prstGeom prst="rect">
            <a:avLst/>
          </a:prstGeom>
          <a:ln>
            <a:noFill/>
          </a:ln>
        </p:spPr>
      </p:pic>
      <p:pic>
        <p:nvPicPr>
          <p:cNvPr id="507" name="Google Shape;2257;p113"/>
          <p:cNvPicPr/>
          <p:nvPr/>
        </p:nvPicPr>
        <p:blipFill>
          <a:blip r:embed="rId3"/>
          <a:stretch/>
        </p:blipFill>
        <p:spPr>
          <a:xfrm>
            <a:off x="2892600" y="1311120"/>
            <a:ext cx="5190840" cy="537840"/>
          </a:xfrm>
          <a:prstGeom prst="rect">
            <a:avLst/>
          </a:prstGeom>
          <a:ln>
            <a:noFill/>
          </a:ln>
        </p:spPr>
      </p:pic>
      <p:sp>
        <p:nvSpPr>
          <p:cNvPr id="508" name="TextShape 2"/>
          <p:cNvSpPr txBox="1"/>
          <p:nvPr/>
        </p:nvSpPr>
        <p:spPr>
          <a:xfrm>
            <a:off x="455040" y="2126880"/>
            <a:ext cx="7871040" cy="2313720"/>
          </a:xfrm>
          <a:prstGeom prst="rect">
            <a:avLst/>
          </a:prstGeom>
          <a:noFill/>
          <a:ln>
            <a:noFill/>
          </a:ln>
        </p:spPr>
        <p:txBody>
          <a:bodyPr tIns="91440" bIns="91440">
            <a:noAutofit/>
          </a:bodyPr>
          <a:lstStyle/>
          <a:p>
            <a:pPr>
              <a:lnSpc>
                <a:spcPct val="115000"/>
              </a:lnSpc>
            </a:pPr>
            <a:r>
              <a:rPr lang="en-US" sz="1800" b="1" strike="noStrike" spc="-1">
                <a:solidFill>
                  <a:srgbClr val="5C5C5F"/>
                </a:solidFill>
                <a:latin typeface="Mulish"/>
                <a:ea typeface="Mulish"/>
              </a:rPr>
              <a:t>Conclusion:</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600" b="0" strike="noStrike" spc="-1">
                <a:solidFill>
                  <a:srgbClr val="5C5C5F"/>
                </a:solidFill>
                <a:latin typeface="Mulish"/>
                <a:ea typeface="Mulish"/>
              </a:rPr>
              <a:t>Both PySpellChecker and TextBlob are useful tools for spell correction, and they often provide similar outputs for misspelled words, However, both PySpellChecker and TextBlob are useful for spell correction and often provide similar outputs for misspelled words, they may struggle with context-based errors and missing spaces.</a:t>
            </a:r>
            <a:endParaRPr lang="en-US" sz="1600" b="0" strike="noStrike" spc="-1">
              <a:latin typeface="Arial"/>
            </a:endParaRPr>
          </a:p>
          <a:p>
            <a:pPr>
              <a:lnSpc>
                <a:spcPct val="115000"/>
              </a:lnSpc>
            </a:pPr>
            <a:endParaRPr lang="en-US" sz="16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EA308237-6876-481F-9340-1D250D52DDD6}" type="slidenum">
              <a:rPr lang="en-US" sz="1300" b="0" strike="noStrike" spc="-1">
                <a:solidFill>
                  <a:srgbClr val="809FAF"/>
                </a:solidFill>
                <a:latin typeface="Mulish"/>
                <a:ea typeface="Mulish"/>
              </a:rPr>
              <a:t>47</a:t>
            </a:fld>
            <a:endParaRPr lang="en-US" sz="1300" b="0" strike="noStrike" spc="-1">
              <a:latin typeface="Times New Roman"/>
            </a:endParaRPr>
          </a:p>
        </p:txBody>
      </p:sp>
      <p:sp>
        <p:nvSpPr>
          <p:cNvPr id="510" name="TextShape 2"/>
          <p:cNvSpPr txBox="1"/>
          <p:nvPr/>
        </p:nvSpPr>
        <p:spPr>
          <a:xfrm>
            <a:off x="219600" y="504000"/>
            <a:ext cx="8717040" cy="422640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3 -Spello Library</a:t>
            </a: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400" b="0" strike="noStrike" spc="-1">
                <a:solidFill>
                  <a:srgbClr val="5C5C5F"/>
                </a:solidFill>
                <a:latin typeface="Mulish"/>
                <a:ea typeface="Mulish"/>
              </a:rPr>
              <a:t>- The Spello library is a Python package designed for spell correction and text normalization. It is built on top of the PyTorch library and uses deep learning techniques to achieve its functionality. The library is designed to be easy to use and can be integrated into various natural language processing (NLP) pipelines.</a:t>
            </a:r>
            <a:endParaRPr lang="en-US" sz="1400" b="0" strike="noStrike" spc="-1">
              <a:latin typeface="Arial"/>
            </a:endParaRPr>
          </a:p>
          <a:p>
            <a:pPr>
              <a:lnSpc>
                <a:spcPct val="115000"/>
              </a:lnSpc>
            </a:pPr>
            <a:endParaRPr lang="en-US" sz="1400" b="0" strike="noStrike" spc="-1">
              <a:latin typeface="Arial"/>
            </a:endParaRPr>
          </a:p>
          <a:p>
            <a:pPr>
              <a:lnSpc>
                <a:spcPct val="115000"/>
              </a:lnSpc>
            </a:pPr>
            <a:r>
              <a:rPr lang="en-US" sz="1400" b="0" strike="noStrike" spc="-1">
                <a:solidFill>
                  <a:srgbClr val="5C5C5F"/>
                </a:solidFill>
                <a:latin typeface="Mulish"/>
                <a:ea typeface="Mulish"/>
              </a:rPr>
              <a:t>- The Spello library uses context to make corrections. It employs deep learning techniques, specifically recurrent neural networks (RNNs), to learn patterns and relationships between correctly spelled words and their misspelled versions. This allows the model to take into account the surrounding words and context when making corrections.</a:t>
            </a:r>
            <a:endParaRPr lang="en-US" sz="1400" b="0" strike="noStrike" spc="-1">
              <a:latin typeface="Arial"/>
            </a:endParaRPr>
          </a:p>
          <a:p>
            <a:pPr>
              <a:lnSpc>
                <a:spcPct val="115000"/>
              </a:lnSpc>
            </a:pPr>
            <a:endParaRPr lang="en-US" sz="1400" b="0" strike="noStrike" spc="-1">
              <a:latin typeface="Arial"/>
            </a:endParaRPr>
          </a:p>
          <a:p>
            <a:pPr>
              <a:lnSpc>
                <a:spcPct val="115000"/>
              </a:lnSpc>
            </a:pPr>
            <a:r>
              <a:rPr lang="en-US" sz="1400" b="0" strike="noStrike" spc="-1">
                <a:solidFill>
                  <a:srgbClr val="5C5C5F"/>
                </a:solidFill>
                <a:latin typeface="Mulish"/>
                <a:ea typeface="Mulish"/>
              </a:rPr>
              <a:t>- After training the Spello model on a dataset of Sherlock Holmes novels, we aim to leverage its contextual understanding to make corrections that are more accurate and contextually appropriate.</a:t>
            </a: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51A32014-2B1B-4886-ADBE-842B10E7F1B4}" type="slidenum">
              <a:rPr lang="en-US" sz="1300" b="0" strike="noStrike" spc="-1">
                <a:solidFill>
                  <a:srgbClr val="809FAF"/>
                </a:solidFill>
                <a:latin typeface="Mulish"/>
                <a:ea typeface="Mulish"/>
              </a:rPr>
              <a:t>48</a:t>
            </a:fld>
            <a:endParaRPr lang="en-US" sz="1300" b="0" strike="noStrike" spc="-1">
              <a:latin typeface="Times New Roman"/>
            </a:endParaRPr>
          </a:p>
        </p:txBody>
      </p:sp>
      <p:pic>
        <p:nvPicPr>
          <p:cNvPr id="512" name="Picture 11"/>
          <p:cNvPicPr/>
          <p:nvPr/>
        </p:nvPicPr>
        <p:blipFill>
          <a:blip r:embed="rId2"/>
          <a:stretch/>
        </p:blipFill>
        <p:spPr>
          <a:xfrm>
            <a:off x="129960" y="432000"/>
            <a:ext cx="8753040" cy="421128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83F9D29A-1365-481A-92D7-24A59D5B460C}" type="slidenum">
              <a:rPr lang="en-US" sz="1300" b="0" strike="noStrike" spc="-1">
                <a:solidFill>
                  <a:srgbClr val="809FAF"/>
                </a:solidFill>
                <a:latin typeface="Mulish"/>
                <a:ea typeface="Mulish"/>
              </a:rPr>
              <a:t>49</a:t>
            </a:fld>
            <a:endParaRPr lang="en-US" sz="1300" b="0" strike="noStrike" spc="-1">
              <a:latin typeface="Times New Roman"/>
            </a:endParaRPr>
          </a:p>
        </p:txBody>
      </p:sp>
      <p:sp>
        <p:nvSpPr>
          <p:cNvPr id="514" name="TextShape 2"/>
          <p:cNvSpPr txBox="1"/>
          <p:nvPr/>
        </p:nvSpPr>
        <p:spPr>
          <a:xfrm>
            <a:off x="219600" y="529920"/>
            <a:ext cx="8521920" cy="3627360"/>
          </a:xfrm>
          <a:prstGeom prst="rect">
            <a:avLst/>
          </a:prstGeom>
          <a:noFill/>
          <a:ln>
            <a:noFill/>
          </a:ln>
        </p:spPr>
        <p:txBody>
          <a:bodyPr tIns="91440" bIns="91440">
            <a:noAutofit/>
          </a:bodyPr>
          <a:lstStyle/>
          <a:p>
            <a:pPr marL="285840" indent="-285480">
              <a:lnSpc>
                <a:spcPct val="115000"/>
              </a:lnSpc>
              <a:buClr>
                <a:srgbClr val="5C5C5F"/>
              </a:buClr>
              <a:buFont typeface="Mulish"/>
              <a:buChar char="-"/>
            </a:pPr>
            <a:r>
              <a:rPr lang="en-US" sz="1800" b="0" strike="noStrike" spc="-1">
                <a:solidFill>
                  <a:srgbClr val="5C5C5F"/>
                </a:solidFill>
                <a:latin typeface="Mulish"/>
                <a:ea typeface="Mulish"/>
              </a:rPr>
              <a:t>Conclusion:</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600" b="0" strike="noStrike" spc="-1">
                <a:solidFill>
                  <a:srgbClr val="5C5C5F"/>
                </a:solidFill>
                <a:latin typeface="Mulish"/>
                <a:ea typeface="Mulish"/>
              </a:rPr>
              <a:t>The Spello model demonstrates strong performance in correcting misspelled words and sentences that do not rely heavily on context, However, when it comes to context-based corrections, the model's performance is not as robust. While it does show improvement in this area, the output may not always be optimal. This is because understanding context is a more complex task that requires a deeper understanding of language nuances and the intended meaning of the text. While the Spello model has been trained on a dataset of Sherlock Holmes novels to improve its contextual understanding, it may still struggle with certain nuances and subtleties of language.</a:t>
            </a:r>
            <a:endParaRPr lang="en-US" sz="1600" b="0" strike="noStrike" spc="-1">
              <a:latin typeface="Arial"/>
            </a:endParaRPr>
          </a:p>
          <a:p>
            <a:pPr>
              <a:lnSpc>
                <a:spcPct val="115000"/>
              </a:lnSpc>
            </a:pP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extShape 1"/>
          <p:cNvSpPr txBox="1"/>
          <p:nvPr/>
        </p:nvSpPr>
        <p:spPr>
          <a:xfrm>
            <a:off x="3244680" y="1854360"/>
            <a:ext cx="4344480" cy="841320"/>
          </a:xfrm>
          <a:prstGeom prst="rect">
            <a:avLst/>
          </a:prstGeom>
          <a:noFill/>
          <a:ln>
            <a:noFill/>
          </a:ln>
        </p:spPr>
        <p:txBody>
          <a:bodyPr tIns="91440" bIns="91440" anchor="ctr">
            <a:noAutofit/>
          </a:bodyPr>
          <a:lstStyle/>
          <a:p>
            <a:pPr algn="ctr">
              <a:lnSpc>
                <a:spcPct val="100000"/>
              </a:lnSpc>
            </a:pPr>
            <a:r>
              <a:rPr lang="en-US" sz="5000" b="1" strike="noStrike" spc="-1">
                <a:solidFill>
                  <a:srgbClr val="5C5C5F"/>
                </a:solidFill>
                <a:latin typeface="Quicksand"/>
                <a:ea typeface="Quicksand"/>
              </a:rPr>
              <a:t>Introduction</a:t>
            </a:r>
            <a:endParaRPr lang="en-US" sz="5000" b="0" strike="noStrike" spc="-1">
              <a:solidFill>
                <a:srgbClr val="000000"/>
              </a:solidFill>
              <a:latin typeface="Arial"/>
            </a:endParaRPr>
          </a:p>
        </p:txBody>
      </p:sp>
      <p:sp>
        <p:nvSpPr>
          <p:cNvPr id="327" name="TextShape 2"/>
          <p:cNvSpPr txBox="1"/>
          <p:nvPr/>
        </p:nvSpPr>
        <p:spPr>
          <a:xfrm>
            <a:off x="1959120" y="185436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02</a:t>
            </a:r>
            <a:endParaRPr lang="en-US" sz="6000" b="0" strike="noStrike" spc="-1">
              <a:solidFill>
                <a:srgbClr val="000000"/>
              </a:solidFill>
              <a:latin typeface="Arial"/>
            </a:endParaRPr>
          </a:p>
        </p:txBody>
      </p:sp>
      <p:sp>
        <p:nvSpPr>
          <p:cNvPr id="328"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D4332414-B9D1-4A96-A686-75CCDF8F37F6}" type="slidenum">
              <a:rPr lang="en-US" sz="1300" b="0" strike="noStrike" spc="-1">
                <a:solidFill>
                  <a:srgbClr val="809FAF"/>
                </a:solidFill>
                <a:latin typeface="Mulish"/>
                <a:ea typeface="Mulish"/>
              </a:rPr>
              <a:t>5</a:t>
            </a:fld>
            <a:endParaRPr lang="en-US" sz="1300" b="0" strike="noStrike" spc="-1">
              <a:latin typeface="Times New Roman"/>
            </a:endParaRPr>
          </a:p>
        </p:txBody>
      </p:sp>
      <p:sp>
        <p:nvSpPr>
          <p:cNvPr id="329"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30"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31" name="CustomShape 6"/>
          <p:cNvSpPr/>
          <p:nvPr/>
        </p:nvSpPr>
        <p:spPr>
          <a:xfrm>
            <a:off x="3244680" y="22096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332" name="CustomShape 7"/>
          <p:cNvSpPr/>
          <p:nvPr/>
        </p:nvSpPr>
        <p:spPr>
          <a:xfrm>
            <a:off x="7350120" y="219492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14BFC9B8-549F-462B-86EF-FC8788DCA71E}" type="slidenum">
              <a:rPr lang="en-US" sz="1300" b="0" strike="noStrike" spc="-1">
                <a:solidFill>
                  <a:srgbClr val="809FAF"/>
                </a:solidFill>
                <a:latin typeface="Mulish"/>
                <a:ea typeface="Mulish"/>
              </a:rPr>
              <a:t>50</a:t>
            </a:fld>
            <a:endParaRPr lang="en-US" sz="1300" b="0" strike="noStrike" spc="-1">
              <a:latin typeface="Times New Roman"/>
            </a:endParaRPr>
          </a:p>
        </p:txBody>
      </p:sp>
      <p:sp>
        <p:nvSpPr>
          <p:cNvPr id="516" name="TextShape 2"/>
          <p:cNvSpPr txBox="1"/>
          <p:nvPr/>
        </p:nvSpPr>
        <p:spPr>
          <a:xfrm>
            <a:off x="268200" y="321120"/>
            <a:ext cx="7883280" cy="444564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4- Custom model </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600" b="0" strike="noStrike" spc="-1">
                <a:solidFill>
                  <a:srgbClr val="5C5C5F"/>
                </a:solidFill>
                <a:latin typeface="Mulish"/>
                <a:ea typeface="Mulish"/>
              </a:rPr>
              <a:t>- We trying to  implement a spelling correction system utilizing recurrent neural network (RNN) and Long Short-Term Memory (LSTM) architectures. These architectures are crucial for understanding and predicting sequences of words, making them well-suited for tasks like language modeling and correction. The system first loads a pre-trained language model capable of predicting the next word in a sequence based on both preceding and succeeding words. This model utilizes bidirectional LSTMs to capture contextual information effectively.</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600" b="0" strike="noStrike" spc="-1">
                <a:solidFill>
                  <a:srgbClr val="5C5C5F"/>
                </a:solidFill>
                <a:latin typeface="Mulish"/>
                <a:ea typeface="Mulish"/>
              </a:rPr>
              <a:t>- Overall, the system aims to enhance text accuracy by offering correction suggestions based on learned patterns and linguistic insights. By combining RNN and LSTM architectures with advanced linguistic techniques, it strives to provide effective spelling correction capabilities for various text inputs.</a:t>
            </a: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B7F84656-B0BB-428A-9150-0FCE90D2B76F}" type="slidenum">
              <a:rPr lang="en-US" sz="1300" b="0" strike="noStrike" spc="-1">
                <a:solidFill>
                  <a:srgbClr val="809FAF"/>
                </a:solidFill>
                <a:latin typeface="Mulish"/>
                <a:ea typeface="Mulish"/>
              </a:rPr>
              <a:t>51</a:t>
            </a:fld>
            <a:endParaRPr lang="en-US" sz="1300" b="0" strike="noStrike" spc="-1">
              <a:latin typeface="Times New Roman"/>
            </a:endParaRPr>
          </a:p>
        </p:txBody>
      </p:sp>
      <p:pic>
        <p:nvPicPr>
          <p:cNvPr id="518" name="Picture 8"/>
          <p:cNvPicPr/>
          <p:nvPr/>
        </p:nvPicPr>
        <p:blipFill>
          <a:blip r:embed="rId2"/>
          <a:stretch/>
        </p:blipFill>
        <p:spPr>
          <a:xfrm>
            <a:off x="371520" y="715320"/>
            <a:ext cx="7961760" cy="3029760"/>
          </a:xfrm>
          <a:prstGeom prst="rect">
            <a:avLst/>
          </a:prstGeom>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41F55146-4440-4423-B9C4-9F55F74D2C37}" type="slidenum">
              <a:rPr lang="en-US" sz="1300" b="0" strike="noStrike" spc="-1">
                <a:solidFill>
                  <a:srgbClr val="809FAF"/>
                </a:solidFill>
                <a:latin typeface="Mulish"/>
                <a:ea typeface="Mulish"/>
              </a:rPr>
              <a:t>52</a:t>
            </a:fld>
            <a:endParaRPr lang="en-US" sz="1300" b="0" strike="noStrike" spc="-1">
              <a:latin typeface="Times New Roman"/>
            </a:endParaRPr>
          </a:p>
        </p:txBody>
      </p:sp>
      <p:sp>
        <p:nvSpPr>
          <p:cNvPr id="520" name="TextShape 2"/>
          <p:cNvSpPr txBox="1"/>
          <p:nvPr/>
        </p:nvSpPr>
        <p:spPr>
          <a:xfrm>
            <a:off x="219600" y="529920"/>
            <a:ext cx="8521920" cy="3627360"/>
          </a:xfrm>
          <a:prstGeom prst="rect">
            <a:avLst/>
          </a:prstGeom>
          <a:noFill/>
          <a:ln>
            <a:noFill/>
          </a:ln>
        </p:spPr>
        <p:txBody>
          <a:bodyPr tIns="91440" bIns="91440">
            <a:noAutofit/>
          </a:bodyPr>
          <a:lstStyle/>
          <a:p>
            <a:pPr marL="285840" indent="-285480">
              <a:lnSpc>
                <a:spcPct val="115000"/>
              </a:lnSpc>
              <a:buClr>
                <a:srgbClr val="5C5C5F"/>
              </a:buClr>
              <a:buFont typeface="Mulish"/>
              <a:buChar char="-"/>
            </a:pPr>
            <a:r>
              <a:rPr lang="en-US" sz="1800" b="0" strike="noStrike" spc="-1">
                <a:solidFill>
                  <a:srgbClr val="5C5C5F"/>
                </a:solidFill>
                <a:latin typeface="Mulish"/>
                <a:ea typeface="Mulish"/>
              </a:rPr>
              <a:t>Conclusion:</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600" b="0" strike="noStrike" spc="-1">
                <a:solidFill>
                  <a:srgbClr val="5C5C5F"/>
                </a:solidFill>
                <a:latin typeface="Mulish"/>
                <a:ea typeface="Mulish"/>
              </a:rPr>
              <a:t>-Our attempt to utilize the custom model for text correction based on contextual cues yielded suboptimal performance. This was primarily attributed to the absence of a sufficiently generalized dataset encompassing diverse fields of language usage. Additionally, resource constraints necessitated a reduction in the model's complexity, including lowering the number of units, vocabulary size, and the amount of available data. Despite these adjustments, the model struggled to achieve desired levels of accuracy, highlighting the importance of comprehensive datasets and computational resources for effectively training and deploying such systems.</a:t>
            </a:r>
            <a:endParaRPr lang="en-US" sz="1600" b="0" strike="noStrike" spc="-1">
              <a:latin typeface="Arial"/>
            </a:endParaRPr>
          </a:p>
          <a:p>
            <a:pPr>
              <a:lnSpc>
                <a:spcPct val="115000"/>
              </a:lnSpc>
            </a:pPr>
            <a:endParaRPr lang="en-US" sz="16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CA8F6E4D-45C7-4027-A57E-C51C5E8FC182}" type="slidenum">
              <a:rPr lang="en-US" sz="1300" b="0" strike="noStrike" spc="-1">
                <a:solidFill>
                  <a:srgbClr val="809FAF"/>
                </a:solidFill>
                <a:latin typeface="Mulish"/>
                <a:ea typeface="Mulish"/>
              </a:rPr>
              <a:t>53</a:t>
            </a:fld>
            <a:endParaRPr lang="en-US" sz="1300" b="0" strike="noStrike" spc="-1">
              <a:latin typeface="Times New Roman"/>
            </a:endParaRPr>
          </a:p>
        </p:txBody>
      </p:sp>
      <p:sp>
        <p:nvSpPr>
          <p:cNvPr id="522" name="TextShape 2"/>
          <p:cNvSpPr txBox="1"/>
          <p:nvPr/>
        </p:nvSpPr>
        <p:spPr>
          <a:xfrm>
            <a:off x="268200" y="321120"/>
            <a:ext cx="8631720" cy="432216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5- Jamspell model</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600" b="0" strike="noStrike" spc="-1">
                <a:solidFill>
                  <a:srgbClr val="5C5C5F"/>
                </a:solidFill>
                <a:latin typeface="Mulish"/>
                <a:ea typeface="Mulish"/>
              </a:rPr>
              <a:t>-JamSpell is a Python library for spell checking and correction, built on the widely used Hunspell library. While primarily statistical in nature, it leverages various techniques to suggest contextually appropriate corrections. Firstly, it utilizes a language model trained on a large corpus of text to calculate the probability of a word being correct in a given context. Additionally, it employs the Levenshtein distance to measure similarity between words, enabling it to suggest corrections even for non-exact matches. Furthermore, JamSpell can utilize phonetic similarity to suggest corrections based on sound rather than spelling. Although lacking deep contextual understanding, it can use surrounding words in a sentence to make more informed corrections. These capabilities collectively enhance its spell-checking accuracy, despite its reliance on statistical probabilities and patterns in language.</a:t>
            </a: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a:p>
            <a:pPr>
              <a:lnSpc>
                <a:spcPct val="115000"/>
              </a:lnSpc>
            </a:pPr>
            <a:endParaRPr lang="en-US" sz="16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953786CE-5C11-4DF4-8D1F-C3E9636C577A}" type="slidenum">
              <a:rPr lang="en-US" sz="1300" b="0" strike="noStrike" spc="-1">
                <a:solidFill>
                  <a:srgbClr val="809FAF"/>
                </a:solidFill>
                <a:latin typeface="Mulish"/>
                <a:ea typeface="Mulish"/>
              </a:rPr>
              <a:t>54</a:t>
            </a:fld>
            <a:endParaRPr lang="en-US" sz="1300" b="0" strike="noStrike" spc="-1">
              <a:latin typeface="Times New Roman"/>
            </a:endParaRPr>
          </a:p>
        </p:txBody>
      </p:sp>
      <p:pic>
        <p:nvPicPr>
          <p:cNvPr id="524" name="Picture 11"/>
          <p:cNvPicPr/>
          <p:nvPr/>
        </p:nvPicPr>
        <p:blipFill>
          <a:blip r:embed="rId2"/>
          <a:stretch/>
        </p:blipFill>
        <p:spPr>
          <a:xfrm>
            <a:off x="422280" y="468000"/>
            <a:ext cx="8172720" cy="414324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4CB9B3E3-3EDC-476D-82DF-2755F6A8DEA4}" type="slidenum">
              <a:rPr lang="en-US" sz="1300" b="0" strike="noStrike" spc="-1">
                <a:solidFill>
                  <a:srgbClr val="809FAF"/>
                </a:solidFill>
                <a:latin typeface="Mulish"/>
                <a:ea typeface="Mulish"/>
              </a:rPr>
              <a:t>55</a:t>
            </a:fld>
            <a:endParaRPr lang="en-US" sz="1300" b="0" strike="noStrike" spc="-1">
              <a:latin typeface="Times New Roman"/>
            </a:endParaRPr>
          </a:p>
        </p:txBody>
      </p:sp>
      <p:sp>
        <p:nvSpPr>
          <p:cNvPr id="526" name="TextShape 2"/>
          <p:cNvSpPr txBox="1"/>
          <p:nvPr/>
        </p:nvSpPr>
        <p:spPr>
          <a:xfrm>
            <a:off x="219600" y="529920"/>
            <a:ext cx="8521920" cy="3627360"/>
          </a:xfrm>
          <a:prstGeom prst="rect">
            <a:avLst/>
          </a:prstGeom>
          <a:noFill/>
          <a:ln>
            <a:noFill/>
          </a:ln>
        </p:spPr>
        <p:txBody>
          <a:bodyPr tIns="91440" bIns="91440">
            <a:noAutofit/>
          </a:bodyPr>
          <a:lstStyle/>
          <a:p>
            <a:pPr marL="285840" indent="-285480">
              <a:lnSpc>
                <a:spcPct val="115000"/>
              </a:lnSpc>
              <a:buClr>
                <a:srgbClr val="5C5C5F"/>
              </a:buClr>
              <a:buFont typeface="Mulish"/>
              <a:buChar char="-"/>
            </a:pPr>
            <a:r>
              <a:rPr lang="en-US" sz="1800" b="0" strike="noStrike" spc="-1">
                <a:solidFill>
                  <a:srgbClr val="5C5C5F"/>
                </a:solidFill>
                <a:latin typeface="Mulish"/>
                <a:ea typeface="Mulish"/>
              </a:rPr>
              <a:t>Conclusion:</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600" b="0" strike="noStrike" spc="-1">
                <a:solidFill>
                  <a:srgbClr val="5C5C5F"/>
                </a:solidFill>
                <a:latin typeface="Mulish"/>
                <a:ea typeface="Mulish"/>
              </a:rPr>
              <a:t>- JamSpell demonstrates a stronger ability to make corrections in sentences that rely on context compared to Spello. However, both models still face challenges when dealing with complex sentences or text that contains multiple errors.</a:t>
            </a:r>
            <a:endParaRPr lang="en-US" sz="1600" b="0" strike="noStrike" spc="-1">
              <a:latin typeface="Arial"/>
            </a:endParaRPr>
          </a:p>
          <a:p>
            <a:pPr>
              <a:lnSpc>
                <a:spcPct val="115000"/>
              </a:lnSpc>
            </a:pPr>
            <a:r>
              <a:rPr lang="en-US" sz="1600" b="0" strike="noStrike" spc="-1">
                <a:solidFill>
                  <a:srgbClr val="5C5C5F"/>
                </a:solidFill>
                <a:latin typeface="Mulish"/>
                <a:ea typeface="Mulish"/>
              </a:rPr>
              <a:t>While JamSpell's language model, edit distance, phonetic similarity, and ability to use contextual information provide it with an advantage in making contextually appropriate corrections, it is important to note that no model is perfect. Both Spello and JamSpell have their limitations and may not always produce the desired output, especially when dealing with complex sentences or text that contains multiple errors.</a:t>
            </a:r>
            <a:endParaRPr lang="en-US" sz="1600" b="0" strike="noStrike" spc="-1">
              <a:latin typeface="Arial"/>
            </a:endParaRPr>
          </a:p>
          <a:p>
            <a:pPr>
              <a:lnSpc>
                <a:spcPct val="115000"/>
              </a:lnSpc>
            </a:pPr>
            <a:endParaRPr lang="en-US" sz="1600" b="0" strike="noStrike" spc="-1">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EBF5E4CF-166A-41F7-A28E-5256EC3117F5}" type="slidenum">
              <a:rPr lang="en-US" sz="1300" b="0" strike="noStrike" spc="-1">
                <a:solidFill>
                  <a:srgbClr val="809FAF"/>
                </a:solidFill>
                <a:latin typeface="Mulish"/>
                <a:ea typeface="Mulish"/>
              </a:rPr>
              <a:t>56</a:t>
            </a:fld>
            <a:endParaRPr lang="en-US" sz="1300" b="0" strike="noStrike" spc="-1">
              <a:latin typeface="Times New Roman"/>
            </a:endParaRPr>
          </a:p>
        </p:txBody>
      </p:sp>
      <p:sp>
        <p:nvSpPr>
          <p:cNvPr id="528" name="TextShape 2"/>
          <p:cNvSpPr txBox="1"/>
          <p:nvPr/>
        </p:nvSpPr>
        <p:spPr>
          <a:xfrm>
            <a:off x="276480" y="321120"/>
            <a:ext cx="8590680" cy="2683080"/>
          </a:xfrm>
          <a:prstGeom prst="rect">
            <a:avLst/>
          </a:prstGeom>
          <a:noFill/>
          <a:ln>
            <a:noFill/>
          </a:ln>
        </p:spPr>
        <p:txBody>
          <a:bodyPr tIns="91440" bIns="91440">
            <a:noAutofit/>
          </a:bodyPr>
          <a:lstStyle/>
          <a:p>
            <a:pPr>
              <a:lnSpc>
                <a:spcPct val="115000"/>
              </a:lnSpc>
            </a:pPr>
            <a:r>
              <a:rPr lang="en-US" sz="1600" b="1" strike="noStrike" spc="-1">
                <a:solidFill>
                  <a:srgbClr val="5C5C5F"/>
                </a:solidFill>
                <a:latin typeface="Mulish"/>
                <a:ea typeface="Mulish"/>
              </a:rPr>
              <a:t>6- Symspell </a:t>
            </a:r>
            <a:endParaRPr lang="en-US" sz="1600" b="0" strike="noStrike" spc="-1">
              <a:latin typeface="Arial"/>
            </a:endParaRPr>
          </a:p>
          <a:p>
            <a:pPr>
              <a:lnSpc>
                <a:spcPct val="115000"/>
              </a:lnSpc>
            </a:pPr>
            <a:endParaRPr lang="en-US" sz="1600" b="0" strike="noStrike" spc="-1">
              <a:latin typeface="Arial"/>
            </a:endParaRPr>
          </a:p>
          <a:p>
            <a:pPr>
              <a:lnSpc>
                <a:spcPct val="115000"/>
              </a:lnSpc>
            </a:pPr>
            <a:r>
              <a:rPr lang="en-US" sz="1200" b="0" strike="noStrike" spc="-1">
                <a:solidFill>
                  <a:srgbClr val="5C5C5F"/>
                </a:solidFill>
                <a:latin typeface="Mulish"/>
                <a:ea typeface="Mulish"/>
              </a:rPr>
              <a:t>- SymSpell is a Python library for spell checking and correction. It uses the Symmetric Delete spelling correction algorithm, which is highly efficient and accurate. The library provides a SymSpell class with methods for looking up words and compound words in the dictionary and getting suggestions for correcting their spelling. The suggestions are based on the frequency of the words in the dictionary and the edit distance between the misspelled word and the correct word. </a:t>
            </a:r>
            <a:endParaRPr lang="en-US" sz="1200" b="0" strike="noStrike" spc="-1">
              <a:latin typeface="Arial"/>
            </a:endParaRPr>
          </a:p>
          <a:p>
            <a:pPr>
              <a:lnSpc>
                <a:spcPct val="115000"/>
              </a:lnSpc>
            </a:pPr>
            <a:endParaRPr lang="en-US" sz="1200" b="0" strike="noStrike" spc="-1">
              <a:latin typeface="Arial"/>
            </a:endParaRPr>
          </a:p>
          <a:p>
            <a:pPr>
              <a:lnSpc>
                <a:spcPct val="115000"/>
              </a:lnSpc>
            </a:pPr>
            <a:r>
              <a:rPr lang="en-US" sz="1200" b="0" strike="noStrike" spc="-1">
                <a:solidFill>
                  <a:srgbClr val="5C5C5F"/>
                </a:solidFill>
                <a:latin typeface="Mulish"/>
                <a:ea typeface="Mulish"/>
              </a:rPr>
              <a:t>- SymSpell uses the LookupCompound function to perform compound-aware automatic spelling correction of multi-word input strings. This function is designed to handle various types of errors that can occur in compound words, including splitting errors, concatenation errors, substitution errors, transposition errors, deletion errors, and insertion errors. It is particularly useful for languages where compound words are common and can be challenging to correct</a:t>
            </a:r>
            <a:r>
              <a:rPr lang="en-US" sz="1400" b="0" strike="noStrike" spc="-1">
                <a:solidFill>
                  <a:srgbClr val="5C5C5F"/>
                </a:solidFill>
                <a:latin typeface="Mulish"/>
                <a:ea typeface="Mulish"/>
              </a:rPr>
              <a:t>.</a:t>
            </a: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p:txBody>
      </p:sp>
      <p:pic>
        <p:nvPicPr>
          <p:cNvPr id="529" name="Picture 5"/>
          <p:cNvPicPr/>
          <p:nvPr/>
        </p:nvPicPr>
        <p:blipFill>
          <a:blip r:embed="rId2"/>
          <a:stretch/>
        </p:blipFill>
        <p:spPr>
          <a:xfrm>
            <a:off x="411120" y="3004560"/>
            <a:ext cx="8004240" cy="1548000"/>
          </a:xfrm>
          <a:prstGeom prst="rect">
            <a:avLst/>
          </a:prstGeom>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653EDEB6-D748-4FE4-94E2-152D5473C38D}" type="slidenum">
              <a:rPr lang="en-US" sz="1300" b="0" strike="noStrike" spc="-1">
                <a:solidFill>
                  <a:srgbClr val="809FAF"/>
                </a:solidFill>
                <a:latin typeface="Mulish"/>
                <a:ea typeface="Mulish"/>
              </a:rPr>
              <a:t>57</a:t>
            </a:fld>
            <a:endParaRPr lang="en-US" sz="1300" b="0" strike="noStrike" spc="-1">
              <a:latin typeface="Times New Roman"/>
            </a:endParaRPr>
          </a:p>
        </p:txBody>
      </p:sp>
      <p:pic>
        <p:nvPicPr>
          <p:cNvPr id="531" name="Google Shape;2342;p124"/>
          <p:cNvPicPr/>
          <p:nvPr/>
        </p:nvPicPr>
        <p:blipFill>
          <a:blip r:embed="rId2"/>
          <a:stretch/>
        </p:blipFill>
        <p:spPr>
          <a:xfrm>
            <a:off x="433800" y="766440"/>
            <a:ext cx="3828600" cy="923400"/>
          </a:xfrm>
          <a:prstGeom prst="rect">
            <a:avLst/>
          </a:prstGeom>
          <a:ln>
            <a:noFill/>
          </a:ln>
        </p:spPr>
      </p:pic>
      <p:sp>
        <p:nvSpPr>
          <p:cNvPr id="532" name="CustomShape 2"/>
          <p:cNvSpPr/>
          <p:nvPr/>
        </p:nvSpPr>
        <p:spPr>
          <a:xfrm>
            <a:off x="2767320" y="2808000"/>
            <a:ext cx="6388920" cy="461520"/>
          </a:xfrm>
          <a:prstGeom prst="rect">
            <a:avLst/>
          </a:prstGeom>
          <a:noFill/>
          <a:ln>
            <a:noFill/>
          </a:ln>
        </p:spPr>
        <p:style>
          <a:lnRef idx="0">
            <a:scrgbClr r="0" g="0" b="0"/>
          </a:lnRef>
          <a:fillRef idx="0">
            <a:scrgbClr r="0" g="0" b="0"/>
          </a:fillRef>
          <a:effectRef idx="0">
            <a:scrgbClr r="0" g="0" b="0"/>
          </a:effectRef>
          <a:fontRef idx="minor"/>
        </p:style>
        <p:txBody>
          <a:bodyPr/>
          <a:lstStyle/>
          <a:p>
            <a:endParaRPr lang="en-GB"/>
          </a:p>
        </p:txBody>
      </p:sp>
      <p:pic>
        <p:nvPicPr>
          <p:cNvPr id="533" name="Google Shape;2344;p124"/>
          <p:cNvPicPr/>
          <p:nvPr/>
        </p:nvPicPr>
        <p:blipFill>
          <a:blip r:embed="rId3"/>
          <a:stretch/>
        </p:blipFill>
        <p:spPr>
          <a:xfrm>
            <a:off x="4570200" y="769320"/>
            <a:ext cx="4213080" cy="952200"/>
          </a:xfrm>
          <a:prstGeom prst="rect">
            <a:avLst/>
          </a:prstGeom>
          <a:ln>
            <a:noFill/>
          </a:ln>
        </p:spPr>
      </p:pic>
      <p:pic>
        <p:nvPicPr>
          <p:cNvPr id="534" name="Google Shape;2346;p124"/>
          <p:cNvPicPr/>
          <p:nvPr/>
        </p:nvPicPr>
        <p:blipFill>
          <a:blip r:embed="rId4"/>
          <a:stretch/>
        </p:blipFill>
        <p:spPr>
          <a:xfrm>
            <a:off x="686160" y="2176920"/>
            <a:ext cx="7515360" cy="910080"/>
          </a:xfrm>
          <a:prstGeom prst="rect">
            <a:avLst/>
          </a:prstGeom>
          <a:ln>
            <a:noFill/>
          </a:ln>
        </p:spPr>
      </p:pic>
      <p:pic>
        <p:nvPicPr>
          <p:cNvPr id="535" name="Google Shape;2347;p124"/>
          <p:cNvPicPr/>
          <p:nvPr/>
        </p:nvPicPr>
        <p:blipFill>
          <a:blip r:embed="rId5"/>
          <a:stretch/>
        </p:blipFill>
        <p:spPr>
          <a:xfrm>
            <a:off x="1381320" y="3463920"/>
            <a:ext cx="7515360" cy="910080"/>
          </a:xfrm>
          <a:prstGeom prst="rect">
            <a:avLst/>
          </a:prstGeom>
          <a:ln>
            <a:noFill/>
          </a:ln>
        </p:spPr>
      </p:pic>
      <p:sp>
        <p:nvSpPr>
          <p:cNvPr id="536" name="CustomShape 3"/>
          <p:cNvSpPr/>
          <p:nvPr/>
        </p:nvSpPr>
        <p:spPr>
          <a:xfrm>
            <a:off x="126000" y="937800"/>
            <a:ext cx="5598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Wingdings" charset="2"/>
              <a:buChar char=""/>
            </a:pPr>
            <a:r>
              <a:rPr lang="en-US" sz="1400" b="0" strike="noStrike" spc="-1">
                <a:solidFill>
                  <a:srgbClr val="FFFFFF"/>
                </a:solidFill>
                <a:latin typeface="Manjari"/>
                <a:ea typeface="Manjari"/>
              </a:rPr>
              <a:t>.</a:t>
            </a:r>
            <a:endParaRPr lang="en-US" sz="1400" b="0" strike="noStrike" spc="-1">
              <a:latin typeface="Arial"/>
            </a:endParaRPr>
          </a:p>
        </p:txBody>
      </p:sp>
      <p:sp>
        <p:nvSpPr>
          <p:cNvPr id="537" name="CustomShape 4"/>
          <p:cNvSpPr/>
          <p:nvPr/>
        </p:nvSpPr>
        <p:spPr>
          <a:xfrm>
            <a:off x="291600" y="2478240"/>
            <a:ext cx="5598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Wingdings" charset="2"/>
              <a:buChar char=""/>
            </a:pPr>
            <a:r>
              <a:rPr lang="en-US" sz="1400" b="0" strike="noStrike" spc="-1">
                <a:solidFill>
                  <a:srgbClr val="FFFFFF"/>
                </a:solidFill>
                <a:latin typeface="Manjari"/>
                <a:ea typeface="Manjari"/>
              </a:rPr>
              <a:t>.</a:t>
            </a:r>
            <a:endParaRPr lang="en-US" sz="14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949B0627-66BE-476A-BCBA-D6A47B2332FC}" type="slidenum">
              <a:rPr lang="en-US" sz="1300" b="0" strike="noStrike" spc="-1">
                <a:solidFill>
                  <a:srgbClr val="809FAF"/>
                </a:solidFill>
                <a:latin typeface="Mulish"/>
                <a:ea typeface="Mulish"/>
              </a:rPr>
              <a:t>58</a:t>
            </a:fld>
            <a:endParaRPr lang="en-US" sz="1300" b="0" strike="noStrike" spc="-1">
              <a:latin typeface="Times New Roman"/>
            </a:endParaRPr>
          </a:p>
        </p:txBody>
      </p:sp>
      <p:sp>
        <p:nvSpPr>
          <p:cNvPr id="539" name="TextShape 2"/>
          <p:cNvSpPr txBox="1"/>
          <p:nvPr/>
        </p:nvSpPr>
        <p:spPr>
          <a:xfrm>
            <a:off x="280440" y="529920"/>
            <a:ext cx="8729280" cy="3590640"/>
          </a:xfrm>
          <a:prstGeom prst="rect">
            <a:avLst/>
          </a:prstGeom>
          <a:noFill/>
          <a:ln>
            <a:noFill/>
          </a:ln>
        </p:spPr>
        <p:txBody>
          <a:bodyPr tIns="91440" bIns="91440">
            <a:noAutofit/>
          </a:bodyPr>
          <a:lstStyle/>
          <a:p>
            <a:pPr marL="285840" indent="-285480">
              <a:lnSpc>
                <a:spcPct val="115000"/>
              </a:lnSpc>
              <a:buClr>
                <a:srgbClr val="5C5C5F"/>
              </a:buClr>
              <a:buFont typeface="Mulish"/>
              <a:buChar char="-"/>
            </a:pPr>
            <a:r>
              <a:rPr lang="en-US" sz="1800" b="0" strike="noStrike" spc="-1">
                <a:solidFill>
                  <a:srgbClr val="5C5C5F"/>
                </a:solidFill>
                <a:latin typeface="Mulish"/>
                <a:ea typeface="Mulish"/>
              </a:rPr>
              <a:t>Conclusion:</a:t>
            </a:r>
            <a:endParaRPr lang="en-US" sz="1800" b="0" strike="noStrike" spc="-1">
              <a:latin typeface="Arial"/>
            </a:endParaRPr>
          </a:p>
          <a:p>
            <a:pPr>
              <a:lnSpc>
                <a:spcPct val="115000"/>
              </a:lnSpc>
            </a:pPr>
            <a:endParaRPr lang="en-US" sz="1800" b="0" strike="noStrike" spc="-1">
              <a:latin typeface="Arial"/>
            </a:endParaRPr>
          </a:p>
          <a:p>
            <a:pPr>
              <a:lnSpc>
                <a:spcPct val="115000"/>
              </a:lnSpc>
            </a:pPr>
            <a:r>
              <a:rPr lang="en-US" sz="1600" b="0" strike="noStrike" spc="-1">
                <a:solidFill>
                  <a:srgbClr val="5C5C5F"/>
                </a:solidFill>
                <a:latin typeface="Mulish"/>
                <a:ea typeface="Mulish"/>
              </a:rPr>
              <a:t>- SymSpell is a robust spelling correction algorithm renowned for its proficiency in correcting both individual words and entire sentences, especially adept at handling compound words and detecting spacing errors. However, for context-dependent corrections, JamSpell may offer advantages due to its utilization of language models to gauge word correctness within context, enabling more contextually relevant suggestions. JamSpell further leverages phonetic similarity and contextual cues for improved correction accuracy. While SymSpell excels in general word and sentence corrections, JamSpell's contextual approach may be preferable for tasks heavily reliant on context. Ultimately, the choice between them hinges on the specific needs of the text processing task.</a:t>
            </a:r>
            <a:endParaRPr lang="en-US" sz="1600" b="0" strike="noStrike" spc="-1">
              <a:latin typeface="Arial"/>
            </a:endParaRPr>
          </a:p>
          <a:p>
            <a:pPr>
              <a:lnSpc>
                <a:spcPct val="115000"/>
              </a:lnSpc>
            </a:pPr>
            <a:endParaRPr lang="en-US" sz="1600" b="0" strike="noStrike" spc="-1">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D6FC2723-FE8C-49AC-BB39-DD08B7363EE8}" type="slidenum">
              <a:rPr lang="en-US" sz="1300" b="0" strike="noStrike" spc="-1">
                <a:solidFill>
                  <a:srgbClr val="809FAF"/>
                </a:solidFill>
                <a:latin typeface="Mulish"/>
                <a:ea typeface="Mulish"/>
              </a:rPr>
              <a:t>59</a:t>
            </a:fld>
            <a:endParaRPr lang="en-US" sz="1300" b="0" strike="noStrike" spc="-1">
              <a:latin typeface="Times New Roman"/>
            </a:endParaRPr>
          </a:p>
        </p:txBody>
      </p:sp>
      <p:sp>
        <p:nvSpPr>
          <p:cNvPr id="541" name="TextShape 2"/>
          <p:cNvSpPr txBox="1"/>
          <p:nvPr/>
        </p:nvSpPr>
        <p:spPr>
          <a:xfrm>
            <a:off x="215280" y="317160"/>
            <a:ext cx="9131400" cy="4826160"/>
          </a:xfrm>
          <a:prstGeom prst="rect">
            <a:avLst/>
          </a:prstGeom>
          <a:noFill/>
          <a:ln>
            <a:noFill/>
          </a:ln>
        </p:spPr>
        <p:txBody>
          <a:bodyPr tIns="91440" bIns="91440">
            <a:noAutofit/>
          </a:bodyPr>
          <a:lstStyle/>
          <a:p>
            <a:pPr algn="ctr">
              <a:lnSpc>
                <a:spcPct val="115000"/>
              </a:lnSpc>
            </a:pPr>
            <a:r>
              <a:rPr lang="en-US" sz="2000" b="1" strike="noStrike" spc="-1">
                <a:solidFill>
                  <a:srgbClr val="5C5C5F"/>
                </a:solidFill>
                <a:latin typeface="Mulish"/>
                <a:ea typeface="Mulish"/>
              </a:rPr>
              <a:t>- The combination of SymSpell, JamSpell, and Pyspellchecker</a:t>
            </a:r>
            <a:r>
              <a:rPr lang="en-US" sz="2400" b="1" strike="noStrike" spc="-1">
                <a:solidFill>
                  <a:srgbClr val="5C5C5F"/>
                </a:solidFill>
                <a:latin typeface="Mulish"/>
                <a:ea typeface="Mulish"/>
              </a:rPr>
              <a:t> :</a:t>
            </a:r>
            <a:endParaRPr lang="en-US" sz="2400" b="0" strike="noStrike" spc="-1">
              <a:latin typeface="Arial"/>
            </a:endParaRPr>
          </a:p>
          <a:p>
            <a:pPr>
              <a:lnSpc>
                <a:spcPct val="115000"/>
              </a:lnSpc>
            </a:pPr>
            <a:r>
              <a:rPr lang="en-US" sz="1400" b="0" strike="noStrike" spc="-1">
                <a:solidFill>
                  <a:srgbClr val="5C5C5F"/>
                </a:solidFill>
                <a:latin typeface="Mulish"/>
                <a:ea typeface="Mulish"/>
              </a:rPr>
              <a:t>The combination of SymSpell, JamSpell, and Pyspellchecker can provide a comprehensive approach to text correction, leveraging the strengths of each technique to address different types of errors. Here's how the combination could work:</a:t>
            </a:r>
            <a:endParaRPr lang="en-US" sz="1400" b="0" strike="noStrike" spc="-1">
              <a:latin typeface="Arial"/>
            </a:endParaRPr>
          </a:p>
          <a:p>
            <a:pPr marL="343080" indent="-342720">
              <a:lnSpc>
                <a:spcPct val="115000"/>
              </a:lnSpc>
              <a:buClr>
                <a:srgbClr val="5C5C5F"/>
              </a:buClr>
              <a:buFont typeface="Arial"/>
              <a:buAutoNum type="arabicParenR"/>
            </a:pPr>
            <a:r>
              <a:rPr lang="en-US" sz="1400" b="0" strike="noStrike" spc="-1">
                <a:solidFill>
                  <a:srgbClr val="5C5C5F"/>
                </a:solidFill>
                <a:latin typeface="Mulish"/>
                <a:ea typeface="Mulish"/>
              </a:rPr>
              <a:t>SymSpell: Use SymSpell first to address errors where a space has been mistakenly inserted within a correct word, leading to two incorrect terms, or where a space has been mistakenly omitted between two correct words, leading to one incorrect combined term. SymSpell's compound-aware automatic spelling correction capabilities make it well-suited for this task.</a:t>
            </a:r>
            <a:endParaRPr lang="en-US" sz="1400" b="0" strike="noStrike" spc="-1">
              <a:latin typeface="Arial"/>
            </a:endParaRPr>
          </a:p>
          <a:p>
            <a:pPr marL="343080" indent="-342720">
              <a:lnSpc>
                <a:spcPct val="115000"/>
              </a:lnSpc>
              <a:buClr>
                <a:srgbClr val="5C5C5F"/>
              </a:buClr>
              <a:buFont typeface="Arial"/>
              <a:buAutoNum type="arabicParenR"/>
            </a:pPr>
            <a:r>
              <a:rPr lang="en-US" sz="1400" b="0" strike="noStrike" spc="-1">
                <a:solidFill>
                  <a:srgbClr val="5C5C5F"/>
                </a:solidFill>
                <a:latin typeface="Mulish"/>
                <a:ea typeface="Mulish"/>
              </a:rPr>
              <a:t>JamSpell: Next, use JamSpell to address context-based errors. JamSpell's language model, edit distance, phonetic similarity, and ability to use contextual information can help make more contextually appropriate corrections.</a:t>
            </a:r>
            <a:endParaRPr lang="en-US" sz="1400" b="0" strike="noStrike" spc="-1">
              <a:latin typeface="Arial"/>
            </a:endParaRPr>
          </a:p>
          <a:p>
            <a:pPr marL="343080" indent="-342720">
              <a:lnSpc>
                <a:spcPct val="115000"/>
              </a:lnSpc>
              <a:buClr>
                <a:srgbClr val="5C5C5F"/>
              </a:buClr>
              <a:buFont typeface="Arial"/>
              <a:buAutoNum type="arabicParenR"/>
            </a:pPr>
            <a:r>
              <a:rPr lang="en-US" sz="1400" b="0" strike="noStrike" spc="-1">
                <a:solidFill>
                  <a:srgbClr val="5C5C5F"/>
                </a:solidFill>
                <a:latin typeface="Mulish"/>
                <a:ea typeface="Mulish"/>
              </a:rPr>
              <a:t>Pyspellchecker: Finally, use Pyspellchecker to ensure the individual words are correct. Pyspellchecker's spell-checking capabilities can help catch any remaining spelling errors that SymSpell and JamSpell may have missed.</a:t>
            </a:r>
            <a:endParaRPr lang="en-US" sz="1400" b="0" strike="noStrike" spc="-1">
              <a:latin typeface="Arial"/>
            </a:endParaRPr>
          </a:p>
          <a:p>
            <a:pPr>
              <a:lnSpc>
                <a:spcPct val="115000"/>
              </a:lnSpc>
            </a:pPr>
            <a:r>
              <a:rPr lang="en-US" sz="1400" b="0" strike="noStrike" spc="-1">
                <a:solidFill>
                  <a:srgbClr val="5C5C5F"/>
                </a:solidFill>
                <a:latin typeface="Mulish"/>
                <a:ea typeface="Mulish"/>
              </a:rPr>
              <a:t>By combining these techniques, you can create a more robust and accurate text correction system that can handle a wide range of errors, from simple spelling mistakes to more complex context-based errors.</a:t>
            </a: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548640" y="896400"/>
            <a:ext cx="7814160" cy="3350160"/>
          </a:xfrm>
          <a:prstGeom prst="rect">
            <a:avLst/>
          </a:prstGeom>
          <a:noFill/>
          <a:ln>
            <a:noFill/>
          </a:ln>
        </p:spPr>
        <p:txBody>
          <a:bodyPr tIns="91440" bIns="91440">
            <a:noAutofit/>
          </a:bodyPr>
          <a:lstStyle/>
          <a:p>
            <a:pPr>
              <a:lnSpc>
                <a:spcPct val="115000"/>
              </a:lnSpc>
            </a:pPr>
            <a:r>
              <a:rPr lang="en-US" sz="1400" b="0" strike="noStrike" spc="-1">
                <a:solidFill>
                  <a:srgbClr val="5C5C5F"/>
                </a:solidFill>
                <a:latin typeface="Mulish"/>
                <a:ea typeface="Mulish"/>
              </a:rPr>
              <a:t>Optical Character Recognition (OCR) is a transformative technology that converts text from images or scanned documents into machine-readable data. This process enhances efficiency, facilitates data analytics, and integrates seamlessly into modern workflows. OCR plays a crucial role in various industries, such as finance, healthcare, legal, and education, streamlining processes and improving accessibility.</a:t>
            </a:r>
            <a:endParaRPr lang="en-US" sz="1400" b="0" strike="noStrike" spc="-1">
              <a:latin typeface="Arial"/>
            </a:endParaRPr>
          </a:p>
          <a:p>
            <a:pPr>
              <a:lnSpc>
                <a:spcPct val="115000"/>
              </a:lnSpc>
            </a:pPr>
            <a:endParaRPr lang="en-US" sz="1400" b="0" strike="noStrike" spc="-1">
              <a:latin typeface="Arial"/>
            </a:endParaRPr>
          </a:p>
          <a:p>
            <a:pPr>
              <a:lnSpc>
                <a:spcPct val="115000"/>
              </a:lnSpc>
            </a:pPr>
            <a:r>
              <a:rPr lang="en-US" sz="1400" b="0" strike="noStrike" spc="-1">
                <a:solidFill>
                  <a:srgbClr val="5C5C5F"/>
                </a:solidFill>
                <a:latin typeface="Mulish"/>
                <a:ea typeface="Mulish"/>
              </a:rPr>
              <a:t>The problem with traditional OCR systems lies in their limitations in recognizing and extracting content from handwritten text. Inaccuracies and misinterpretations often occur without smart correction algorithms. Our goal is to address these challenges by developing an OCR system that demonstrates proficiency in accurately recognizing both printed and handwritten text.</a:t>
            </a: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a:p>
            <a:pPr>
              <a:lnSpc>
                <a:spcPct val="115000"/>
              </a:lnSpc>
            </a:pPr>
            <a:endParaRPr lang="en-US" sz="1400" b="0" strike="noStrike" spc="-1">
              <a:latin typeface="Arial"/>
            </a:endParaRPr>
          </a:p>
        </p:txBody>
      </p:sp>
      <p:sp>
        <p:nvSpPr>
          <p:cNvPr id="334" name="TextShape 2"/>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0CA7C401-8FCD-4B03-9234-CFBBB8DFCA7E}" type="slidenum">
              <a:rPr lang="en-US" sz="1300" b="0" strike="noStrike" spc="-1">
                <a:solidFill>
                  <a:srgbClr val="809FAF"/>
                </a:solidFill>
                <a:latin typeface="Mulish"/>
                <a:ea typeface="Mulish"/>
              </a:rPr>
              <a:t>6</a:t>
            </a:fld>
            <a:endParaRPr lang="en-US" sz="1300" b="0" strike="noStrike" spc="-1">
              <a:latin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TextShape 1"/>
          <p:cNvSpPr txBox="1"/>
          <p:nvPr/>
        </p:nvSpPr>
        <p:spPr>
          <a:xfrm>
            <a:off x="2912760" y="1921680"/>
            <a:ext cx="4896720" cy="841320"/>
          </a:xfrm>
          <a:prstGeom prst="rect">
            <a:avLst/>
          </a:prstGeom>
          <a:noFill/>
          <a:ln>
            <a:noFill/>
          </a:ln>
        </p:spPr>
        <p:txBody>
          <a:bodyPr lIns="91440" tIns="91440" rIns="91440" bIns="91440" anchor="ctr">
            <a:noAutofit/>
          </a:bodyPr>
          <a:lstStyle/>
          <a:p>
            <a:pPr algn="ctr">
              <a:lnSpc>
                <a:spcPct val="100000"/>
              </a:lnSpc>
            </a:pPr>
            <a:br>
              <a:rPr dirty="0"/>
            </a:br>
            <a:r>
              <a:rPr lang="en-US" sz="3600" b="1" spc="-1" dirty="0">
                <a:solidFill>
                  <a:srgbClr val="5C5C5F"/>
                </a:solidFill>
                <a:latin typeface="Quicksand"/>
              </a:rPr>
              <a:t>Datasets</a:t>
            </a:r>
            <a:br>
              <a:rPr dirty="0"/>
            </a:br>
            <a:endParaRPr lang="en-US" sz="3600" b="0" strike="noStrike" spc="-1">
              <a:solidFill>
                <a:srgbClr val="000000"/>
              </a:solidFill>
              <a:latin typeface="Arial"/>
            </a:endParaRPr>
          </a:p>
        </p:txBody>
      </p:sp>
      <p:sp>
        <p:nvSpPr>
          <p:cNvPr id="543" name="TextShape 2"/>
          <p:cNvSpPr txBox="1"/>
          <p:nvPr/>
        </p:nvSpPr>
        <p:spPr>
          <a:xfrm>
            <a:off x="1675080" y="186804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08</a:t>
            </a:r>
            <a:endParaRPr lang="en-US" sz="6000" b="0" strike="noStrike" spc="-1">
              <a:solidFill>
                <a:srgbClr val="000000"/>
              </a:solidFill>
              <a:latin typeface="Arial"/>
            </a:endParaRPr>
          </a:p>
        </p:txBody>
      </p:sp>
      <p:sp>
        <p:nvSpPr>
          <p:cNvPr id="544"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B8B11843-83B9-4A30-A061-649433824BE1}" type="slidenum">
              <a:rPr lang="en-US" sz="1300" b="0" strike="noStrike" spc="-1">
                <a:solidFill>
                  <a:srgbClr val="809FAF"/>
                </a:solidFill>
                <a:latin typeface="Mulish"/>
                <a:ea typeface="Mulish"/>
              </a:rPr>
              <a:t>60</a:t>
            </a:fld>
            <a:endParaRPr lang="en-US" sz="1300" b="0" strike="noStrike" spc="-1">
              <a:latin typeface="Times New Roman"/>
            </a:endParaRPr>
          </a:p>
        </p:txBody>
      </p:sp>
      <p:sp>
        <p:nvSpPr>
          <p:cNvPr id="545"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46"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47" name="CustomShape 6"/>
          <p:cNvSpPr/>
          <p:nvPr/>
        </p:nvSpPr>
        <p:spPr>
          <a:xfrm>
            <a:off x="276912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548" name="CustomShape 7"/>
          <p:cNvSpPr/>
          <p:nvPr/>
        </p:nvSpPr>
        <p:spPr>
          <a:xfrm>
            <a:off x="773784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E2C371D1-CC3C-428D-AD21-AF034BF2028E}" type="slidenum">
              <a:rPr lang="en-US" sz="1300" b="0" strike="noStrike" spc="-1">
                <a:solidFill>
                  <a:srgbClr val="809FAF"/>
                </a:solidFill>
                <a:latin typeface="Mulish"/>
                <a:ea typeface="Mulish"/>
              </a:rPr>
              <a:t>61</a:t>
            </a:fld>
            <a:endParaRPr lang="en-US" sz="1300" b="0" strike="noStrike" spc="-1">
              <a:latin typeface="Times New Roman"/>
            </a:endParaRPr>
          </a:p>
        </p:txBody>
      </p:sp>
      <p:sp>
        <p:nvSpPr>
          <p:cNvPr id="550" name="TextShape 2"/>
          <p:cNvSpPr txBox="1"/>
          <p:nvPr/>
        </p:nvSpPr>
        <p:spPr>
          <a:xfrm>
            <a:off x="215280" y="384480"/>
            <a:ext cx="8783280" cy="4758480"/>
          </a:xfrm>
          <a:prstGeom prst="rect">
            <a:avLst/>
          </a:prstGeom>
          <a:noFill/>
          <a:ln>
            <a:noFill/>
          </a:ln>
        </p:spPr>
        <p:txBody>
          <a:bodyPr tIns="91440" bIns="91440">
            <a:noAutofit/>
          </a:bodyPr>
          <a:lstStyle/>
          <a:p>
            <a:pPr>
              <a:lnSpc>
                <a:spcPct val="115000"/>
              </a:lnSpc>
            </a:pPr>
            <a:r>
              <a:rPr lang="en-US" sz="1400" b="0" strike="noStrike" spc="-1">
                <a:solidFill>
                  <a:srgbClr val="5C5C5F"/>
                </a:solidFill>
                <a:latin typeface="Mulish"/>
                <a:ea typeface="Mulish"/>
              </a:rPr>
              <a:t>We gathered diverse datasets of printed and handwritten documents from several reputable sources to train and evaluate our models effectively.</a:t>
            </a:r>
            <a:endParaRPr lang="en-US" sz="1400" b="0" strike="noStrike" spc="-1">
              <a:latin typeface="Arial"/>
            </a:endParaRPr>
          </a:p>
          <a:p>
            <a:pPr>
              <a:lnSpc>
                <a:spcPct val="115000"/>
              </a:lnSpc>
            </a:pPr>
            <a:r>
              <a:rPr lang="en-US" sz="1400" b="0" strike="noStrike" spc="-1">
                <a:solidFill>
                  <a:srgbClr val="5C5C5F"/>
                </a:solidFill>
                <a:latin typeface="Mulish"/>
                <a:ea typeface="Mulish"/>
              </a:rPr>
              <a:t>Sites and Sources</a:t>
            </a:r>
            <a:endParaRPr lang="en-US" sz="1400" b="0" strike="noStrike" spc="-1">
              <a:latin typeface="Arial"/>
            </a:endParaRPr>
          </a:p>
          <a:p>
            <a:pPr>
              <a:lnSpc>
                <a:spcPct val="115000"/>
              </a:lnSpc>
            </a:pPr>
            <a:endParaRPr lang="en-US" sz="1400" b="0" strike="noStrike" spc="-1">
              <a:latin typeface="Arial"/>
            </a:endParaRPr>
          </a:p>
          <a:p>
            <a:pPr>
              <a:lnSpc>
                <a:spcPct val="115000"/>
              </a:lnSpc>
            </a:pPr>
            <a:r>
              <a:rPr lang="en-US" sz="1400" b="1" strike="noStrike" spc="-1">
                <a:solidFill>
                  <a:srgbClr val="5C5C5F"/>
                </a:solidFill>
                <a:latin typeface="Mulish"/>
                <a:ea typeface="Mulish"/>
              </a:rPr>
              <a:t>MNIST Database: </a:t>
            </a:r>
            <a:r>
              <a:rPr lang="en-US" sz="1400" b="0" strike="noStrike" spc="-1">
                <a:solidFill>
                  <a:srgbClr val="5C5C5F"/>
                </a:solidFill>
                <a:latin typeface="Mulish"/>
                <a:ea typeface="Mulish"/>
              </a:rPr>
              <a:t>A widely used database for handwritten digits, providing a foundational dataset for training handwritten recognition models.</a:t>
            </a:r>
            <a:endParaRPr lang="en-US" sz="1400" b="0" strike="noStrike" spc="-1">
              <a:latin typeface="Arial"/>
            </a:endParaRPr>
          </a:p>
          <a:p>
            <a:pPr>
              <a:lnSpc>
                <a:spcPct val="115000"/>
              </a:lnSpc>
            </a:pPr>
            <a:r>
              <a:rPr lang="en-US" sz="1400" b="1" strike="noStrike" spc="-1">
                <a:solidFill>
                  <a:srgbClr val="5C5C5F"/>
                </a:solidFill>
                <a:latin typeface="Mulish"/>
                <a:ea typeface="Mulish"/>
              </a:rPr>
              <a:t>COCO Text Dataset: </a:t>
            </a:r>
            <a:r>
              <a:rPr lang="en-US" sz="1400" b="0" strike="noStrike" spc="-1">
                <a:solidFill>
                  <a:srgbClr val="5C5C5F"/>
                </a:solidFill>
                <a:latin typeface="Mulish"/>
                <a:ea typeface="Mulish"/>
              </a:rPr>
              <a:t>A dataset containing complex scenes with dense text annotations, used to train our scene text recognition models.</a:t>
            </a:r>
            <a:endParaRPr lang="en-US" sz="1400" b="0" strike="noStrike" spc="-1">
              <a:latin typeface="Arial"/>
            </a:endParaRPr>
          </a:p>
          <a:p>
            <a:pPr>
              <a:lnSpc>
                <a:spcPct val="115000"/>
              </a:lnSpc>
            </a:pPr>
            <a:r>
              <a:rPr lang="en-US" sz="1400" b="1" strike="noStrike" spc="-1">
                <a:solidFill>
                  <a:srgbClr val="5C5C5F"/>
                </a:solidFill>
                <a:latin typeface="Mulish"/>
                <a:ea typeface="Mulish"/>
              </a:rPr>
              <a:t>IAM Handwriting Database: </a:t>
            </a:r>
            <a:r>
              <a:rPr lang="en-US" sz="1400" b="0" strike="noStrike" spc="-1">
                <a:solidFill>
                  <a:srgbClr val="5C5C5F"/>
                </a:solidFill>
                <a:latin typeface="Mulish"/>
                <a:ea typeface="Mulish"/>
              </a:rPr>
              <a:t>A collection of handwritten English text samples, including forms, letters, and historical documents, used to train and test handwritten text recognition.</a:t>
            </a:r>
            <a:endParaRPr lang="en-US" sz="1400" b="0" strike="noStrike" spc="-1">
              <a:latin typeface="Arial"/>
            </a:endParaRPr>
          </a:p>
          <a:p>
            <a:pPr>
              <a:lnSpc>
                <a:spcPct val="115000"/>
              </a:lnSpc>
            </a:pPr>
            <a:r>
              <a:rPr lang="en-US" sz="1400" b="1" strike="noStrike" spc="-1">
                <a:solidFill>
                  <a:srgbClr val="5C5C5F"/>
                </a:solidFill>
                <a:latin typeface="Mulish"/>
                <a:ea typeface="Mulish"/>
              </a:rPr>
              <a:t>Synthetic Data Generation: </a:t>
            </a:r>
            <a:r>
              <a:rPr lang="en-US" sz="1400" b="0" strike="noStrike" spc="-1">
                <a:solidFill>
                  <a:srgbClr val="5C5C5F"/>
                </a:solidFill>
                <a:latin typeface="Mulish"/>
                <a:ea typeface="Mulish"/>
              </a:rPr>
              <a:t>Additionally, synthetic datasets were generated using tools like Python scripting and augmentation techniques to diversify the training data and improve model generalization.</a:t>
            </a:r>
            <a:endParaRPr lang="en-US" sz="1400" b="0" strike="noStrike" spc="-1">
              <a:latin typeface="Arial"/>
            </a:endParaRPr>
          </a:p>
          <a:p>
            <a:pPr>
              <a:lnSpc>
                <a:spcPct val="115000"/>
              </a:lnSpc>
            </a:pPr>
            <a:r>
              <a:rPr lang="en-US" sz="1400" b="0" strike="noStrike" spc="-1">
                <a:solidFill>
                  <a:srgbClr val="5C5C5F"/>
                </a:solidFill>
                <a:latin typeface="Mulish"/>
                <a:ea typeface="Mulish"/>
              </a:rPr>
              <a:t>These datasets were selected for their diversity, ensuring our system's robustness across different text recognition tasks.</a:t>
            </a:r>
            <a:endParaRPr lang="en-US" sz="14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TextShape 1"/>
          <p:cNvSpPr txBox="1"/>
          <p:nvPr/>
        </p:nvSpPr>
        <p:spPr>
          <a:xfrm>
            <a:off x="2304720" y="1913760"/>
            <a:ext cx="5175000" cy="1384920"/>
          </a:xfrm>
          <a:prstGeom prst="rect">
            <a:avLst/>
          </a:prstGeom>
          <a:noFill/>
          <a:ln>
            <a:noFill/>
          </a:ln>
        </p:spPr>
        <p:txBody>
          <a:bodyPr tIns="91440" bIns="91440" anchor="ctr">
            <a:noAutofit/>
          </a:bodyPr>
          <a:lstStyle/>
          <a:p>
            <a:pPr algn="ctr">
              <a:lnSpc>
                <a:spcPct val="100000"/>
              </a:lnSpc>
            </a:pPr>
            <a:r>
              <a:rPr lang="en-US" sz="3600" b="1" strike="noStrike" spc="-1">
                <a:solidFill>
                  <a:srgbClr val="5C5C5F"/>
                </a:solidFill>
                <a:latin typeface="Quicksand"/>
                <a:ea typeface="Quicksand"/>
              </a:rPr>
              <a:t>Application &amp; backend  connection</a:t>
            </a:r>
            <a:br/>
            <a:endParaRPr lang="en-US" sz="3600" b="0" strike="noStrike" spc="-1">
              <a:solidFill>
                <a:srgbClr val="000000"/>
              </a:solidFill>
              <a:latin typeface="Arial"/>
            </a:endParaRPr>
          </a:p>
        </p:txBody>
      </p:sp>
      <p:sp>
        <p:nvSpPr>
          <p:cNvPr id="553" name="TextShape 2"/>
          <p:cNvSpPr txBox="1"/>
          <p:nvPr/>
        </p:nvSpPr>
        <p:spPr>
          <a:xfrm>
            <a:off x="1114920" y="176472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09</a:t>
            </a:r>
            <a:endParaRPr lang="en-US" sz="6000" b="0" strike="noStrike" spc="-1">
              <a:solidFill>
                <a:srgbClr val="000000"/>
              </a:solidFill>
              <a:latin typeface="Arial"/>
            </a:endParaRPr>
          </a:p>
        </p:txBody>
      </p:sp>
      <p:sp>
        <p:nvSpPr>
          <p:cNvPr id="554"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B4827F6A-8BC0-4925-AA62-70B4580D8CFF}" type="slidenum">
              <a:rPr lang="en-US" sz="1300" b="0" strike="noStrike" spc="-1">
                <a:solidFill>
                  <a:srgbClr val="809FAF"/>
                </a:solidFill>
                <a:latin typeface="Mulish"/>
                <a:ea typeface="Mulish"/>
              </a:rPr>
              <a:t>62</a:t>
            </a:fld>
            <a:endParaRPr lang="en-US" sz="1300" b="0" strike="noStrike" spc="-1">
              <a:latin typeface="Times New Roman"/>
            </a:endParaRPr>
          </a:p>
        </p:txBody>
      </p:sp>
      <p:sp>
        <p:nvSpPr>
          <p:cNvPr id="555"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56"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57" name="CustomShape 6"/>
          <p:cNvSpPr/>
          <p:nvPr/>
        </p:nvSpPr>
        <p:spPr>
          <a:xfrm>
            <a:off x="773784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502767D2-BBD2-430F-A84A-3985EF26B021}" type="slidenum">
              <a:rPr lang="en-US" sz="1300" b="0" strike="noStrike" spc="-1">
                <a:solidFill>
                  <a:srgbClr val="809FAF"/>
                </a:solidFill>
                <a:latin typeface="Mulish"/>
                <a:ea typeface="Mulish"/>
              </a:rPr>
              <a:t>63</a:t>
            </a:fld>
            <a:endParaRPr lang="en-US" sz="1300" b="0" strike="noStrike" spc="-1">
              <a:latin typeface="Times New Roman"/>
            </a:endParaRPr>
          </a:p>
        </p:txBody>
      </p:sp>
      <p:sp>
        <p:nvSpPr>
          <p:cNvPr id="559" name="TextShape 2"/>
          <p:cNvSpPr txBox="1"/>
          <p:nvPr/>
        </p:nvSpPr>
        <p:spPr>
          <a:xfrm>
            <a:off x="215280" y="384480"/>
            <a:ext cx="8783280" cy="4758480"/>
          </a:xfrm>
          <a:prstGeom prst="rect">
            <a:avLst/>
          </a:prstGeom>
          <a:noFill/>
          <a:ln>
            <a:noFill/>
          </a:ln>
        </p:spPr>
        <p:txBody>
          <a:bodyPr tIns="91440" bIns="91440">
            <a:noAutofit/>
          </a:bodyPr>
          <a:lstStyle/>
          <a:p>
            <a:pPr>
              <a:lnSpc>
                <a:spcPct val="115000"/>
              </a:lnSpc>
            </a:pPr>
            <a:r>
              <a:rPr lang="en-US" sz="1200" b="0" strike="noStrike" spc="-1">
                <a:solidFill>
                  <a:srgbClr val="5C5C5F"/>
                </a:solidFill>
                <a:latin typeface="Mulish"/>
                <a:ea typeface="Mulish"/>
              </a:rPr>
              <a:t>We began by developing two backend files:</a:t>
            </a:r>
            <a:endParaRPr lang="en-US" sz="1200" b="0" strike="noStrike" spc="-1">
              <a:latin typeface="Arial"/>
            </a:endParaRPr>
          </a:p>
          <a:p>
            <a:pPr marL="457200">
              <a:lnSpc>
                <a:spcPct val="100000"/>
              </a:lnSpc>
            </a:pPr>
            <a:r>
              <a:rPr lang="en-US" sz="1200" b="0" strike="noStrike" spc="-1">
                <a:solidFill>
                  <a:srgbClr val="5C5C5F"/>
                </a:solidFill>
                <a:latin typeface="Mulish"/>
                <a:ea typeface="Mulish"/>
              </a:rPr>
              <a:t>- Handwritten</a:t>
            </a:r>
            <a:endParaRPr lang="en-US" sz="1200" b="0" strike="noStrike" spc="-1">
              <a:latin typeface="Arial"/>
            </a:endParaRPr>
          </a:p>
          <a:p>
            <a:pPr marL="457200">
              <a:lnSpc>
                <a:spcPct val="100000"/>
              </a:lnSpc>
            </a:pPr>
            <a:r>
              <a:rPr lang="en-US" sz="1200" b="0" strike="noStrike" spc="-1">
                <a:solidFill>
                  <a:srgbClr val="5C5C5F"/>
                </a:solidFill>
                <a:latin typeface="Mulish"/>
                <a:ea typeface="Mulish"/>
              </a:rPr>
              <a:t>- Correction</a:t>
            </a:r>
            <a:endParaRPr lang="en-US" sz="1200" b="0" strike="noStrike" spc="-1">
              <a:latin typeface="Arial"/>
            </a:endParaRPr>
          </a:p>
          <a:p>
            <a:pPr>
              <a:lnSpc>
                <a:spcPct val="115000"/>
              </a:lnSpc>
            </a:pPr>
            <a:r>
              <a:rPr lang="en-US" sz="1200" b="0" strike="noStrike" spc="-1">
                <a:solidFill>
                  <a:srgbClr val="5C5C5F"/>
                </a:solidFill>
                <a:latin typeface="Mulish"/>
                <a:ea typeface="Mulish"/>
              </a:rPr>
              <a:t>To transform these backends into APIs accessible to a Flutter application we opted for the Flask framework.</a:t>
            </a:r>
            <a:endParaRPr lang="en-US" sz="1200" b="0" strike="noStrike" spc="-1">
              <a:latin typeface="Arial"/>
            </a:endParaRPr>
          </a:p>
          <a:p>
            <a:pPr>
              <a:lnSpc>
                <a:spcPct val="115000"/>
              </a:lnSpc>
            </a:pPr>
            <a:r>
              <a:rPr lang="en-US" sz="1200" b="1" strike="noStrike" spc="-1">
                <a:solidFill>
                  <a:srgbClr val="5C5C5F"/>
                </a:solidFill>
                <a:latin typeface="Mulish"/>
                <a:ea typeface="Mulish"/>
              </a:rPr>
              <a:t>Using Flask for API Development :</a:t>
            </a:r>
            <a:endParaRPr lang="en-US" sz="1200" b="0" strike="noStrike" spc="-1">
              <a:latin typeface="Arial"/>
            </a:endParaRPr>
          </a:p>
          <a:p>
            <a:pPr>
              <a:lnSpc>
                <a:spcPct val="115000"/>
              </a:lnSpc>
            </a:pPr>
            <a:r>
              <a:rPr lang="en-US" sz="1200" b="0" strike="noStrike" spc="-1">
                <a:solidFill>
                  <a:srgbClr val="5C5C5F"/>
                </a:solidFill>
                <a:latin typeface="Mulish"/>
                <a:ea typeface="Mulish"/>
              </a:rPr>
              <a:t>Flask: a micro web framework for Python, facilitated the conversion of our backend logic into RESTful APIs. This allowed us to expose functionalities such as text processing and correction through HTTP endpoints.</a:t>
            </a:r>
            <a:endParaRPr lang="en-US" sz="1200" b="0" strike="noStrike" spc="-1">
              <a:latin typeface="Arial"/>
            </a:endParaRPr>
          </a:p>
          <a:p>
            <a:pPr>
              <a:lnSpc>
                <a:spcPct val="115000"/>
              </a:lnSpc>
            </a:pPr>
            <a:endParaRPr lang="en-US" sz="1200" b="0" strike="noStrike" spc="-1">
              <a:latin typeface="Arial"/>
            </a:endParaRPr>
          </a:p>
          <a:p>
            <a:pPr>
              <a:lnSpc>
                <a:spcPct val="115000"/>
              </a:lnSpc>
            </a:pPr>
            <a:r>
              <a:rPr lang="en-US" sz="1200" b="1" strike="noStrike" spc="-1">
                <a:solidFill>
                  <a:srgbClr val="5C5C5F"/>
                </a:solidFill>
                <a:latin typeface="Mulish"/>
                <a:ea typeface="Mulish"/>
              </a:rPr>
              <a:t>Integrating NGROK for Local Server Access:</a:t>
            </a:r>
            <a:endParaRPr lang="en-US" sz="1200" b="0" strike="noStrike" spc="-1">
              <a:latin typeface="Arial"/>
            </a:endParaRPr>
          </a:p>
          <a:p>
            <a:pPr>
              <a:lnSpc>
                <a:spcPct val="115000"/>
              </a:lnSpc>
            </a:pPr>
            <a:r>
              <a:rPr lang="en-US" sz="1200" b="0" strike="noStrike" spc="-1">
                <a:solidFill>
                  <a:srgbClr val="5C5C5F"/>
                </a:solidFill>
                <a:latin typeface="Mulish"/>
                <a:ea typeface="Mulish"/>
              </a:rPr>
              <a:t>To enable external access during development, we utilized NGROK. NGROK provided a secure way to expose our local Flask server to the internet, generating a temporary public URL (BaseURL) for our application to interact with the APIs.</a:t>
            </a:r>
            <a:endParaRPr lang="en-US" sz="1200" b="0" strike="noStrike" spc="-1">
              <a:latin typeface="Arial"/>
            </a:endParaRPr>
          </a:p>
          <a:p>
            <a:pPr>
              <a:lnSpc>
                <a:spcPct val="115000"/>
              </a:lnSpc>
            </a:pPr>
            <a:endParaRPr lang="en-US" sz="1200" b="0" strike="noStrike" spc="-1">
              <a:latin typeface="Arial"/>
            </a:endParaRPr>
          </a:p>
          <a:p>
            <a:pPr>
              <a:lnSpc>
                <a:spcPct val="115000"/>
              </a:lnSpc>
            </a:pPr>
            <a:r>
              <a:rPr lang="en-US" sz="1200" b="0" strike="noStrike" spc="-1">
                <a:solidFill>
                  <a:srgbClr val="5C5C5F"/>
                </a:solidFill>
                <a:latin typeface="Mulish"/>
                <a:ea typeface="Mulish"/>
              </a:rPr>
              <a:t>Benefits for Flutter Development </a:t>
            </a:r>
            <a:endParaRPr lang="en-US" sz="1200" b="0" strike="noStrike" spc="-1">
              <a:latin typeface="Arial"/>
            </a:endParaRPr>
          </a:p>
          <a:p>
            <a:pPr marL="171360" indent="-171000">
              <a:lnSpc>
                <a:spcPct val="115000"/>
              </a:lnSpc>
              <a:buClr>
                <a:srgbClr val="5C5C5F"/>
              </a:buClr>
              <a:buFont typeface="Arial"/>
              <a:buChar char="•"/>
            </a:pPr>
            <a:r>
              <a:rPr lang="en-US" sz="1200" b="0" strike="noStrike" spc="-1">
                <a:solidFill>
                  <a:srgbClr val="5C5C5F"/>
                </a:solidFill>
                <a:latin typeface="Mulish"/>
                <a:ea typeface="Mulish"/>
              </a:rPr>
              <a:t>Simplified Backend Interaction </a:t>
            </a:r>
            <a:endParaRPr lang="en-US" sz="1200" b="0" strike="noStrike" spc="-1">
              <a:latin typeface="Arial"/>
            </a:endParaRPr>
          </a:p>
          <a:p>
            <a:pPr marL="171360" indent="-171000">
              <a:lnSpc>
                <a:spcPct val="115000"/>
              </a:lnSpc>
              <a:buClr>
                <a:srgbClr val="5C5C5F"/>
              </a:buClr>
              <a:buFont typeface="Arial"/>
              <a:buChar char="•"/>
            </a:pPr>
            <a:r>
              <a:rPr lang="en-US" sz="1200" b="0" strike="noStrike" spc="-1">
                <a:solidFill>
                  <a:srgbClr val="5C5C5F"/>
                </a:solidFill>
                <a:latin typeface="Mulish"/>
                <a:ea typeface="Mulish"/>
              </a:rPr>
              <a:t>Efficient Testing</a:t>
            </a:r>
            <a:endParaRPr lang="en-US" sz="1200" b="0" strike="noStrike" spc="-1">
              <a:latin typeface="Arial"/>
            </a:endParaRPr>
          </a:p>
          <a:p>
            <a:pPr marL="171360" indent="-171000">
              <a:lnSpc>
                <a:spcPct val="115000"/>
              </a:lnSpc>
              <a:buClr>
                <a:srgbClr val="5C5C5F"/>
              </a:buClr>
              <a:buFont typeface="Arial"/>
              <a:buChar char="•"/>
            </a:pPr>
            <a:r>
              <a:rPr lang="en-US" sz="1200" b="0" strike="noStrike" spc="-1">
                <a:solidFill>
                  <a:srgbClr val="5C5C5F"/>
                </a:solidFill>
                <a:latin typeface="Mulish"/>
                <a:ea typeface="Mulish"/>
              </a:rPr>
              <a:t>Scalability and Maintenance</a:t>
            </a:r>
            <a:endParaRPr lang="en-US" sz="1200" b="0" strike="noStrike" spc="-1">
              <a:latin typeface="Arial"/>
            </a:endParaRPr>
          </a:p>
          <a:p>
            <a:pPr>
              <a:lnSpc>
                <a:spcPct val="115000"/>
              </a:lnSpc>
            </a:pPr>
            <a:endParaRPr lang="en-US" sz="1200" b="0" strike="noStrike" spc="-1">
              <a:latin typeface="Arial"/>
            </a:endParaRPr>
          </a:p>
          <a:p>
            <a:pPr>
              <a:lnSpc>
                <a:spcPct val="115000"/>
              </a:lnSpc>
            </a:pPr>
            <a:r>
              <a:rPr lang="en-US" sz="1200" b="0" strike="noStrike" spc="-1">
                <a:solidFill>
                  <a:srgbClr val="5C5C5F"/>
                </a:solidFill>
                <a:latin typeface="Mulish"/>
                <a:ea typeface="Mulish"/>
              </a:rPr>
              <a:t>In summary, our approach involved converting handwritten backend scripts into Flask APIs and using NGROK to provide a secure and accessible local development environment. This setup supports efficient integration of backend functionalities into Flutter applications, enhancing overall development agility and scalability.</a:t>
            </a:r>
            <a:endParaRPr lang="en-US" sz="12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TextShape 1"/>
          <p:cNvSpPr txBox="1"/>
          <p:nvPr/>
        </p:nvSpPr>
        <p:spPr>
          <a:xfrm>
            <a:off x="2990520" y="1921680"/>
            <a:ext cx="3288240" cy="828360"/>
          </a:xfrm>
          <a:prstGeom prst="rect">
            <a:avLst/>
          </a:prstGeom>
          <a:noFill/>
          <a:ln>
            <a:noFill/>
          </a:ln>
        </p:spPr>
        <p:txBody>
          <a:bodyPr tIns="91440" bIns="91440" anchor="ctr">
            <a:noAutofit/>
          </a:bodyPr>
          <a:lstStyle/>
          <a:p>
            <a:pPr algn="ctr">
              <a:lnSpc>
                <a:spcPct val="100000"/>
              </a:lnSpc>
            </a:pPr>
            <a:r>
              <a:rPr lang="en-US" sz="3600" b="1" strike="noStrike" spc="-1">
                <a:solidFill>
                  <a:srgbClr val="5C5C5F"/>
                </a:solidFill>
                <a:latin typeface="Quicksand"/>
                <a:ea typeface="Quicksand"/>
              </a:rPr>
              <a:t>Demo</a:t>
            </a:r>
            <a:endParaRPr lang="en-US" sz="3600" b="0" strike="noStrike" spc="-1">
              <a:solidFill>
                <a:srgbClr val="000000"/>
              </a:solidFill>
              <a:latin typeface="Arial"/>
            </a:endParaRPr>
          </a:p>
        </p:txBody>
      </p:sp>
      <p:sp>
        <p:nvSpPr>
          <p:cNvPr id="561" name="TextShape 2"/>
          <p:cNvSpPr txBox="1"/>
          <p:nvPr/>
        </p:nvSpPr>
        <p:spPr>
          <a:xfrm>
            <a:off x="1675080" y="186804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10</a:t>
            </a:r>
            <a:endParaRPr lang="en-US" sz="6000" b="0" strike="noStrike" spc="-1">
              <a:solidFill>
                <a:srgbClr val="000000"/>
              </a:solidFill>
              <a:latin typeface="Arial"/>
            </a:endParaRPr>
          </a:p>
        </p:txBody>
      </p:sp>
      <p:sp>
        <p:nvSpPr>
          <p:cNvPr id="562"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D7CD64D3-13BC-4B35-8751-0899619DFBE9}" type="slidenum">
              <a:rPr lang="en-US" sz="1300" b="0" strike="noStrike" spc="-1">
                <a:solidFill>
                  <a:srgbClr val="809FAF"/>
                </a:solidFill>
                <a:latin typeface="Mulish"/>
                <a:ea typeface="Mulish"/>
              </a:rPr>
              <a:t>64</a:t>
            </a:fld>
            <a:endParaRPr lang="en-US" sz="1300" b="0" strike="noStrike" spc="-1">
              <a:latin typeface="Times New Roman"/>
            </a:endParaRPr>
          </a:p>
        </p:txBody>
      </p:sp>
      <p:sp>
        <p:nvSpPr>
          <p:cNvPr id="563"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64"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65" name="CustomShape 6"/>
          <p:cNvSpPr/>
          <p:nvPr/>
        </p:nvSpPr>
        <p:spPr>
          <a:xfrm>
            <a:off x="276912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566" name="CustomShape 7"/>
          <p:cNvSpPr/>
          <p:nvPr/>
        </p:nvSpPr>
        <p:spPr>
          <a:xfrm>
            <a:off x="613548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46225771-29C0-4FA4-8C36-3AE80368A72E}" type="slidenum">
              <a:rPr lang="en-US" sz="1300" b="0" strike="noStrike" spc="-1">
                <a:solidFill>
                  <a:srgbClr val="809FAF"/>
                </a:solidFill>
                <a:latin typeface="Mulish"/>
                <a:ea typeface="Mulish"/>
              </a:rPr>
              <a:t>65</a:t>
            </a:fld>
            <a:endParaRPr lang="en-US" sz="1300" b="0" strike="noStrike" spc="-1">
              <a:latin typeface="Times New Roman"/>
            </a:endParaRPr>
          </a:p>
        </p:txBody>
      </p:sp>
      <p:pic>
        <p:nvPicPr>
          <p:cNvPr id="3" name="5769464332182099507">
            <a:hlinkClick r:id="" action="ppaction://media"/>
            <a:extLst>
              <a:ext uri="{FF2B5EF4-FFF2-40B4-BE49-F238E27FC236}">
                <a16:creationId xmlns:a16="http://schemas.microsoft.com/office/drawing/2014/main" id="{82FCC053-5E29-BEFB-8D5D-EF645CB5AD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2650" y="166500"/>
            <a:ext cx="2298700" cy="455022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TextShape 1"/>
          <p:cNvSpPr txBox="1"/>
          <p:nvPr/>
        </p:nvSpPr>
        <p:spPr>
          <a:xfrm>
            <a:off x="2912760" y="1921680"/>
            <a:ext cx="4896720" cy="841320"/>
          </a:xfrm>
          <a:prstGeom prst="rect">
            <a:avLst/>
          </a:prstGeom>
          <a:noFill/>
          <a:ln>
            <a:noFill/>
          </a:ln>
        </p:spPr>
        <p:txBody>
          <a:bodyPr tIns="91440" bIns="91440" anchor="ctr">
            <a:noAutofit/>
          </a:bodyPr>
          <a:lstStyle/>
          <a:p>
            <a:pPr algn="ctr">
              <a:lnSpc>
                <a:spcPct val="100000"/>
              </a:lnSpc>
            </a:pPr>
            <a:r>
              <a:rPr lang="en-US" sz="3600" b="1" strike="noStrike" spc="-1">
                <a:solidFill>
                  <a:srgbClr val="5C5C5F"/>
                </a:solidFill>
                <a:latin typeface="Quicksand"/>
                <a:ea typeface="Quicksand"/>
              </a:rPr>
              <a:t>Conclusion</a:t>
            </a:r>
            <a:endParaRPr lang="en-US" sz="3600" b="0" strike="noStrike" spc="-1">
              <a:solidFill>
                <a:srgbClr val="000000"/>
              </a:solidFill>
              <a:latin typeface="Arial"/>
            </a:endParaRPr>
          </a:p>
        </p:txBody>
      </p:sp>
      <p:sp>
        <p:nvSpPr>
          <p:cNvPr id="570" name="TextShape 2"/>
          <p:cNvSpPr txBox="1"/>
          <p:nvPr/>
        </p:nvSpPr>
        <p:spPr>
          <a:xfrm>
            <a:off x="1675080" y="186804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11</a:t>
            </a:r>
            <a:endParaRPr lang="en-US" sz="6000" b="0" strike="noStrike" spc="-1">
              <a:solidFill>
                <a:srgbClr val="000000"/>
              </a:solidFill>
              <a:latin typeface="Arial"/>
            </a:endParaRPr>
          </a:p>
        </p:txBody>
      </p:sp>
      <p:sp>
        <p:nvSpPr>
          <p:cNvPr id="571"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DCBDBB36-D40E-40F9-B830-44546518034D}" type="slidenum">
              <a:rPr lang="en-US" sz="1300" b="0" strike="noStrike" spc="-1">
                <a:solidFill>
                  <a:srgbClr val="809FAF"/>
                </a:solidFill>
                <a:latin typeface="Mulish"/>
                <a:ea typeface="Mulish"/>
              </a:rPr>
              <a:t>66</a:t>
            </a:fld>
            <a:endParaRPr lang="en-US" sz="1300" b="0" strike="noStrike" spc="-1">
              <a:latin typeface="Times New Roman"/>
            </a:endParaRPr>
          </a:p>
        </p:txBody>
      </p:sp>
      <p:sp>
        <p:nvSpPr>
          <p:cNvPr id="572"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73"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74" name="CustomShape 6"/>
          <p:cNvSpPr/>
          <p:nvPr/>
        </p:nvSpPr>
        <p:spPr>
          <a:xfrm>
            <a:off x="276912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575" name="CustomShape 7"/>
          <p:cNvSpPr/>
          <p:nvPr/>
        </p:nvSpPr>
        <p:spPr>
          <a:xfrm>
            <a:off x="773784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CFDEE7"/>
        </a:solidFill>
        <a:effectLst/>
      </p:bgPr>
    </p:bg>
    <p:spTree>
      <p:nvGrpSpPr>
        <p:cNvPr id="1" name=""/>
        <p:cNvGrpSpPr/>
        <p:nvPr/>
      </p:nvGrpSpPr>
      <p:grpSpPr>
        <a:xfrm>
          <a:off x="0" y="0"/>
          <a:ext cx="0" cy="0"/>
          <a:chOff x="0" y="0"/>
          <a:chExt cx="0" cy="0"/>
        </a:xfrm>
      </p:grpSpPr>
      <p:sp>
        <p:nvSpPr>
          <p:cNvPr id="576" name="TextShape 1"/>
          <p:cNvSpPr txBox="1"/>
          <p:nvPr/>
        </p:nvSpPr>
        <p:spPr>
          <a:xfrm>
            <a:off x="4232160" y="4643640"/>
            <a:ext cx="548280" cy="333360"/>
          </a:xfrm>
          <a:prstGeom prst="rect">
            <a:avLst/>
          </a:prstGeom>
          <a:noFill/>
          <a:ln>
            <a:noFill/>
          </a:ln>
        </p:spPr>
        <p:txBody>
          <a:bodyPr tIns="91440" bIns="91440">
            <a:noAutofit/>
          </a:bodyPr>
          <a:lstStyle/>
          <a:p>
            <a:pPr algn="ctr">
              <a:lnSpc>
                <a:spcPct val="100000"/>
              </a:lnSpc>
            </a:pPr>
            <a:fld id="{FE4D61BF-6789-40C3-87DD-0C58D196814A}" type="slidenum">
              <a:rPr lang="en-US" sz="1300" b="0" strike="noStrike" spc="-1">
                <a:solidFill>
                  <a:srgbClr val="809FAF"/>
                </a:solidFill>
                <a:latin typeface="Mulish"/>
                <a:ea typeface="Mulish"/>
              </a:rPr>
              <a:t>67</a:t>
            </a:fld>
            <a:endParaRPr lang="en-US" sz="1300" b="0" strike="noStrike" spc="-1">
              <a:latin typeface="Times New Roman"/>
            </a:endParaRPr>
          </a:p>
        </p:txBody>
      </p:sp>
      <p:sp>
        <p:nvSpPr>
          <p:cNvPr id="577" name="TextShape 2"/>
          <p:cNvSpPr txBox="1"/>
          <p:nvPr/>
        </p:nvSpPr>
        <p:spPr>
          <a:xfrm>
            <a:off x="239400" y="384480"/>
            <a:ext cx="8759160" cy="4470120"/>
          </a:xfrm>
          <a:prstGeom prst="rect">
            <a:avLst/>
          </a:prstGeom>
          <a:noFill/>
          <a:ln>
            <a:noFill/>
          </a:ln>
        </p:spPr>
        <p:txBody>
          <a:bodyPr tIns="91440" bIns="91440">
            <a:noAutofit/>
          </a:bodyPr>
          <a:lstStyle/>
          <a:p>
            <a:pPr>
              <a:lnSpc>
                <a:spcPct val="115000"/>
              </a:lnSpc>
            </a:pPr>
            <a:r>
              <a:rPr lang="en-US" sz="1400" b="0" strike="noStrike" spc="-1">
                <a:solidFill>
                  <a:srgbClr val="5C5C5F"/>
                </a:solidFill>
                <a:latin typeface="Mulish"/>
                <a:ea typeface="Mulish"/>
              </a:rPr>
              <a:t>Advanced OCR (Optical Character Recognition) and handwritten text recognition systems are transformative, significantly impacting society. They convert printed and handwritten content into accessible digital formats, aiding individuals with visual impairments or language barriers, and streamline operational processes across industries, enhancing efficiency.</a:t>
            </a:r>
            <a:endParaRPr lang="en-US" sz="1400" b="0" strike="noStrike" spc="-1">
              <a:latin typeface="Arial"/>
            </a:endParaRPr>
          </a:p>
          <a:p>
            <a:pPr>
              <a:lnSpc>
                <a:spcPct val="115000"/>
              </a:lnSpc>
            </a:pPr>
            <a:endParaRPr lang="en-US" sz="1400" b="0" strike="noStrike" spc="-1">
              <a:latin typeface="Arial"/>
            </a:endParaRPr>
          </a:p>
          <a:p>
            <a:pPr>
              <a:lnSpc>
                <a:spcPct val="115000"/>
              </a:lnSpc>
            </a:pPr>
            <a:r>
              <a:rPr lang="en-US" sz="1400" b="0" strike="noStrike" spc="-1">
                <a:solidFill>
                  <a:srgbClr val="5C5C5F"/>
                </a:solidFill>
                <a:latin typeface="Mulish"/>
                <a:ea typeface="Mulish"/>
              </a:rPr>
              <a:t>Culturally, OCR technology preserves heritage by digitizing manuscripts and records, making them accessible for future generations. In machine learning and AI, OCR provides essential datasets for training algorithms, spurring innovation across various fields.</a:t>
            </a:r>
            <a:endParaRPr lang="en-US" sz="1400" b="0" strike="noStrike" spc="-1">
              <a:latin typeface="Arial"/>
            </a:endParaRPr>
          </a:p>
          <a:p>
            <a:pPr>
              <a:lnSpc>
                <a:spcPct val="115000"/>
              </a:lnSpc>
            </a:pPr>
            <a:endParaRPr lang="en-US" sz="1400" b="0" strike="noStrike" spc="-1">
              <a:latin typeface="Arial"/>
            </a:endParaRPr>
          </a:p>
          <a:p>
            <a:pPr>
              <a:lnSpc>
                <a:spcPct val="115000"/>
              </a:lnSpc>
            </a:pPr>
            <a:r>
              <a:rPr lang="en-US" sz="1400" b="0" strike="noStrike" spc="-1">
                <a:solidFill>
                  <a:srgbClr val="5C5C5F"/>
                </a:solidFill>
                <a:latin typeface="Mulish"/>
                <a:ea typeface="Mulish"/>
              </a:rPr>
              <a:t>For businesses, OCR improves operational efficiency, customer service, and workflows, while in education, it democratizes knowledge by digitizing educational materials, supporting students with disabilities.</a:t>
            </a:r>
            <a:endParaRPr lang="en-US" sz="1400" b="0" strike="noStrike" spc="-1">
              <a:latin typeface="Arial"/>
            </a:endParaRPr>
          </a:p>
          <a:p>
            <a:pPr>
              <a:lnSpc>
                <a:spcPct val="115000"/>
              </a:lnSpc>
            </a:pPr>
            <a:endParaRPr lang="en-US" sz="1400" b="0" strike="noStrike" spc="-1">
              <a:latin typeface="Arial"/>
            </a:endParaRPr>
          </a:p>
          <a:p>
            <a:pPr>
              <a:lnSpc>
                <a:spcPct val="115000"/>
              </a:lnSpc>
            </a:pPr>
            <a:r>
              <a:rPr lang="en-US" sz="1400" b="0" strike="noStrike" spc="-1">
                <a:solidFill>
                  <a:srgbClr val="5C5C5F"/>
                </a:solidFill>
                <a:latin typeface="Mulish"/>
                <a:ea typeface="Mulish"/>
              </a:rPr>
              <a:t>Overall, advanced OCR and handwritten text recognition systems enhance accessibility, preserve cultural heritage, foster innovation, and support educational and business needs, promising a more connected and optimized future</a:t>
            </a:r>
            <a:endParaRPr lang="en-US" sz="14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TextShape 1"/>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F2B47865-29B3-4A35-B350-33E4E76B98F8}" type="slidenum">
              <a:rPr lang="en-US" sz="1300" b="0" strike="noStrike" spc="-1">
                <a:solidFill>
                  <a:srgbClr val="809FAF"/>
                </a:solidFill>
                <a:latin typeface="Mulish"/>
                <a:ea typeface="Mulish"/>
              </a:rPr>
              <a:t>68</a:t>
            </a:fld>
            <a:endParaRPr lang="en-US" sz="1300" b="0" strike="noStrike" spc="-1">
              <a:latin typeface="Times New Roman"/>
            </a:endParaRPr>
          </a:p>
        </p:txBody>
      </p:sp>
      <p:sp>
        <p:nvSpPr>
          <p:cNvPr id="579" name="CustomShape 2"/>
          <p:cNvSpPr/>
          <p:nvPr/>
        </p:nvSpPr>
        <p:spPr>
          <a:xfrm rot="10800000" flipH="1">
            <a:off x="1600200" y="350460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80" name="CustomShape 3"/>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81" name="CustomShape 4"/>
          <p:cNvSpPr/>
          <p:nvPr/>
        </p:nvSpPr>
        <p:spPr>
          <a:xfrm>
            <a:off x="116676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582" name="CustomShape 5"/>
          <p:cNvSpPr/>
          <p:nvPr/>
        </p:nvSpPr>
        <p:spPr>
          <a:xfrm>
            <a:off x="773784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583" name="TextShape 6"/>
          <p:cNvSpPr txBox="1"/>
          <p:nvPr/>
        </p:nvSpPr>
        <p:spPr>
          <a:xfrm>
            <a:off x="2282760" y="1960200"/>
            <a:ext cx="4447800" cy="1058400"/>
          </a:xfrm>
          <a:prstGeom prst="rect">
            <a:avLst/>
          </a:prstGeom>
          <a:noFill/>
          <a:ln>
            <a:noFill/>
          </a:ln>
        </p:spPr>
        <p:txBody>
          <a:bodyPr tIns="91440" bIns="91440">
            <a:noAutofit/>
          </a:bodyPr>
          <a:lstStyle/>
          <a:p>
            <a:pPr algn="ctr">
              <a:lnSpc>
                <a:spcPct val="100000"/>
              </a:lnSpc>
            </a:pPr>
            <a:r>
              <a:rPr lang="en-US" sz="4000" b="1" strike="noStrike" spc="-1">
                <a:solidFill>
                  <a:srgbClr val="5C5C5F"/>
                </a:solidFill>
                <a:latin typeface="Quicksand"/>
                <a:ea typeface="Quicksand"/>
              </a:rPr>
              <a:t>So, What’s Next?</a:t>
            </a:r>
            <a:endParaRPr lang="en-US" sz="4000" b="0" strike="noStrike" spc="-1">
              <a:solidFill>
                <a:srgbClr val="000000"/>
              </a:solidFill>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TextShape 1"/>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B99A9065-0AB9-49E9-AF8D-666C6C4D5718}" type="slidenum">
              <a:rPr lang="en-US" sz="1300" b="0" strike="noStrike" spc="-1">
                <a:solidFill>
                  <a:srgbClr val="809FAF"/>
                </a:solidFill>
                <a:latin typeface="Mulish"/>
                <a:ea typeface="Mulish"/>
              </a:rPr>
              <a:t>69</a:t>
            </a:fld>
            <a:endParaRPr lang="en-US" sz="1300" b="0" strike="noStrike" spc="-1">
              <a:latin typeface="Times New Roman"/>
            </a:endParaRPr>
          </a:p>
        </p:txBody>
      </p:sp>
      <p:sp>
        <p:nvSpPr>
          <p:cNvPr id="585" name="CustomShape 2"/>
          <p:cNvSpPr/>
          <p:nvPr/>
        </p:nvSpPr>
        <p:spPr>
          <a:xfrm>
            <a:off x="479520" y="426240"/>
            <a:ext cx="8069400" cy="106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15000"/>
              </a:lnSpc>
              <a:buClr>
                <a:srgbClr val="5C5C5F"/>
              </a:buClr>
              <a:buFont typeface="Arial"/>
              <a:buAutoNum type="arabicPeriod"/>
            </a:pPr>
            <a:r>
              <a:rPr lang="en-US" sz="1400" b="1" strike="noStrike" spc="-1">
                <a:solidFill>
                  <a:srgbClr val="5C5C5F"/>
                </a:solidFill>
                <a:latin typeface="Mulish"/>
                <a:ea typeface="Arial"/>
              </a:rPr>
              <a:t>Augmented Reality Integration</a:t>
            </a:r>
            <a:endParaRPr lang="en-US" sz="1400" b="0" strike="noStrike" spc="-1">
              <a:latin typeface="Arial"/>
            </a:endParaRPr>
          </a:p>
          <a:p>
            <a:pPr>
              <a:lnSpc>
                <a:spcPct val="115000"/>
              </a:lnSpc>
            </a:pPr>
            <a:endParaRPr lang="en-US" sz="1400" b="0" strike="noStrike" spc="-1">
              <a:latin typeface="Arial"/>
            </a:endParaRPr>
          </a:p>
          <a:p>
            <a:pPr>
              <a:lnSpc>
                <a:spcPct val="115000"/>
              </a:lnSpc>
            </a:pPr>
            <a:r>
              <a:rPr lang="en-US" sz="1400" b="1" strike="noStrike" spc="-1">
                <a:solidFill>
                  <a:srgbClr val="5C5C5F"/>
                </a:solidFill>
                <a:latin typeface="Mulish"/>
                <a:ea typeface="Arial"/>
              </a:rPr>
              <a:t>Vision</a:t>
            </a:r>
            <a:r>
              <a:rPr lang="en-US" sz="1400" b="0" strike="noStrike" spc="-1">
                <a:solidFill>
                  <a:srgbClr val="5C5C5F"/>
                </a:solidFill>
                <a:latin typeface="Mulish"/>
                <a:ea typeface="Arial"/>
              </a:rPr>
              <a:t>: Enhance user experience with real-time text detection using AR.</a:t>
            </a:r>
            <a:endParaRPr lang="en-US" sz="1400" b="0" strike="noStrike" spc="-1">
              <a:latin typeface="Arial"/>
            </a:endParaRPr>
          </a:p>
          <a:p>
            <a:pPr>
              <a:lnSpc>
                <a:spcPct val="115000"/>
              </a:lnSpc>
            </a:pPr>
            <a:r>
              <a:rPr lang="en-US" sz="1400" b="1" strike="noStrike" spc="-1">
                <a:solidFill>
                  <a:srgbClr val="5C5C5F"/>
                </a:solidFill>
                <a:latin typeface="Mulish"/>
                <a:ea typeface="Arial"/>
              </a:rPr>
              <a:t>How</a:t>
            </a:r>
            <a:r>
              <a:rPr lang="en-US" sz="1400" b="0" strike="noStrike" spc="-1">
                <a:solidFill>
                  <a:srgbClr val="5C5C5F"/>
                </a:solidFill>
                <a:latin typeface="Mulish"/>
                <a:ea typeface="Arial"/>
              </a:rPr>
              <a:t>: Overlay detected text directly on real-world objects through the camera.</a:t>
            </a:r>
            <a:endParaRPr lang="en-US" sz="1400" b="0" strike="noStrike" spc="-1">
              <a:latin typeface="Arial"/>
            </a:endParaRPr>
          </a:p>
        </p:txBody>
      </p:sp>
      <p:pic>
        <p:nvPicPr>
          <p:cNvPr id="586" name="Picture 10"/>
          <p:cNvPicPr/>
          <p:nvPr/>
        </p:nvPicPr>
        <p:blipFill>
          <a:blip r:embed="rId2"/>
          <a:stretch/>
        </p:blipFill>
        <p:spPr>
          <a:xfrm>
            <a:off x="2100960" y="1502280"/>
            <a:ext cx="4826880" cy="321480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Shape 1"/>
          <p:cNvSpPr txBox="1"/>
          <p:nvPr/>
        </p:nvSpPr>
        <p:spPr>
          <a:xfrm>
            <a:off x="3125160" y="1854360"/>
            <a:ext cx="4344480" cy="841320"/>
          </a:xfrm>
          <a:prstGeom prst="rect">
            <a:avLst/>
          </a:prstGeom>
          <a:noFill/>
          <a:ln>
            <a:noFill/>
          </a:ln>
        </p:spPr>
        <p:txBody>
          <a:bodyPr tIns="91440" bIns="91440" anchor="ctr">
            <a:noAutofit/>
          </a:bodyPr>
          <a:lstStyle/>
          <a:p>
            <a:pPr algn="ctr">
              <a:lnSpc>
                <a:spcPct val="100000"/>
              </a:lnSpc>
            </a:pPr>
            <a:r>
              <a:rPr lang="en-US" sz="5000" b="1" strike="noStrike" spc="-1">
                <a:solidFill>
                  <a:srgbClr val="5C5C5F"/>
                </a:solidFill>
                <a:latin typeface="Quicksand"/>
                <a:ea typeface="Quicksand"/>
              </a:rPr>
              <a:t>Objective</a:t>
            </a:r>
            <a:endParaRPr lang="en-US" sz="5000" b="0" strike="noStrike" spc="-1">
              <a:solidFill>
                <a:srgbClr val="000000"/>
              </a:solidFill>
              <a:latin typeface="Arial"/>
            </a:endParaRPr>
          </a:p>
        </p:txBody>
      </p:sp>
      <p:sp>
        <p:nvSpPr>
          <p:cNvPr id="336" name="TextShape 2"/>
          <p:cNvSpPr txBox="1"/>
          <p:nvPr/>
        </p:nvSpPr>
        <p:spPr>
          <a:xfrm>
            <a:off x="1959120" y="185436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03</a:t>
            </a:r>
            <a:endParaRPr lang="en-US" sz="6000" b="0" strike="noStrike" spc="-1">
              <a:solidFill>
                <a:srgbClr val="000000"/>
              </a:solidFill>
              <a:latin typeface="Arial"/>
            </a:endParaRPr>
          </a:p>
        </p:txBody>
      </p:sp>
      <p:sp>
        <p:nvSpPr>
          <p:cNvPr id="337"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92E1320C-79BC-4C26-A816-5AA4DA2822A7}" type="slidenum">
              <a:rPr lang="en-US" sz="1300" b="0" strike="noStrike" spc="-1">
                <a:solidFill>
                  <a:srgbClr val="809FAF"/>
                </a:solidFill>
                <a:latin typeface="Mulish"/>
                <a:ea typeface="Mulish"/>
              </a:rPr>
              <a:t>7</a:t>
            </a:fld>
            <a:endParaRPr lang="en-US" sz="1300" b="0" strike="noStrike" spc="-1">
              <a:latin typeface="Times New Roman"/>
            </a:endParaRPr>
          </a:p>
        </p:txBody>
      </p:sp>
      <p:sp>
        <p:nvSpPr>
          <p:cNvPr id="338"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39"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40" name="CustomShape 6"/>
          <p:cNvSpPr/>
          <p:nvPr/>
        </p:nvSpPr>
        <p:spPr>
          <a:xfrm>
            <a:off x="3244680" y="22096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341" name="CustomShape 7"/>
          <p:cNvSpPr/>
          <p:nvPr/>
        </p:nvSpPr>
        <p:spPr>
          <a:xfrm>
            <a:off x="7184880" y="218484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TextShape 1"/>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r>
              <a:rPr lang="en-US" sz="1300" b="0" strike="noStrike" spc="-1">
                <a:solidFill>
                  <a:srgbClr val="809FAF"/>
                </a:solidFill>
                <a:latin typeface="Mulish"/>
                <a:ea typeface="Mulish"/>
              </a:rPr>
              <a:t>70</a:t>
            </a:r>
            <a:endParaRPr lang="en-US" sz="1300" b="0" strike="noStrike" spc="-1">
              <a:latin typeface="Times New Roman"/>
            </a:endParaRPr>
          </a:p>
        </p:txBody>
      </p:sp>
      <p:sp>
        <p:nvSpPr>
          <p:cNvPr id="588" name="CustomShape 2"/>
          <p:cNvSpPr/>
          <p:nvPr/>
        </p:nvSpPr>
        <p:spPr>
          <a:xfrm>
            <a:off x="479520" y="426240"/>
            <a:ext cx="8069400" cy="131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15000"/>
              </a:lnSpc>
            </a:pPr>
            <a:r>
              <a:rPr lang="en-US" sz="1400" b="1" strike="noStrike" spc="-1">
                <a:solidFill>
                  <a:srgbClr val="5C5C5F"/>
                </a:solidFill>
                <a:latin typeface="Mulish"/>
                <a:ea typeface="Arial"/>
              </a:rPr>
              <a:t>2. Multilingual Text Translation</a:t>
            </a:r>
            <a:endParaRPr lang="en-US" sz="1400" b="0" strike="noStrike" spc="-1">
              <a:latin typeface="Arial"/>
            </a:endParaRPr>
          </a:p>
          <a:p>
            <a:pPr>
              <a:lnSpc>
                <a:spcPct val="115000"/>
              </a:lnSpc>
            </a:pPr>
            <a:endParaRPr lang="en-US" sz="1400" b="0" strike="noStrike" spc="-1">
              <a:latin typeface="Arial"/>
            </a:endParaRPr>
          </a:p>
          <a:p>
            <a:pPr marL="216000" indent="-216000">
              <a:lnSpc>
                <a:spcPct val="115000"/>
              </a:lnSpc>
              <a:buClr>
                <a:srgbClr val="5C5C5F"/>
              </a:buClr>
              <a:buFont typeface="Arial"/>
              <a:buChar char="•"/>
            </a:pPr>
            <a:r>
              <a:rPr lang="en-US" sz="1400" b="1" strike="noStrike" spc="-1">
                <a:solidFill>
                  <a:srgbClr val="5C5C5F"/>
                </a:solidFill>
                <a:latin typeface="Mulish"/>
                <a:ea typeface="Arial"/>
              </a:rPr>
              <a:t>Vision: Break language barriers by translating detected text into multiple languages.</a:t>
            </a:r>
            <a:endParaRPr lang="en-US" sz="1400" b="0" strike="noStrike" spc="-1">
              <a:latin typeface="Arial"/>
            </a:endParaRPr>
          </a:p>
          <a:p>
            <a:pPr marL="216000" indent="-216000">
              <a:lnSpc>
                <a:spcPct val="115000"/>
              </a:lnSpc>
              <a:buClr>
                <a:srgbClr val="5C5C5F"/>
              </a:buClr>
              <a:buFont typeface="Arial"/>
              <a:buChar char="•"/>
            </a:pPr>
            <a:r>
              <a:rPr lang="en-US" sz="1400" b="1" strike="noStrike" spc="-1">
                <a:solidFill>
                  <a:srgbClr val="5C5C5F"/>
                </a:solidFill>
                <a:latin typeface="Mulish"/>
                <a:ea typeface="Arial"/>
              </a:rPr>
              <a:t>How: Use advanced translation APIs to provide instant translations.</a:t>
            </a:r>
            <a:endParaRPr lang="en-US" sz="1400" b="0" strike="noStrike" spc="-1">
              <a:latin typeface="Arial"/>
            </a:endParaRPr>
          </a:p>
        </p:txBody>
      </p:sp>
      <p:pic>
        <p:nvPicPr>
          <p:cNvPr id="589" name="Picture 2"/>
          <p:cNvPicPr/>
          <p:nvPr/>
        </p:nvPicPr>
        <p:blipFill>
          <a:blip r:embed="rId2"/>
          <a:stretch/>
        </p:blipFill>
        <p:spPr>
          <a:xfrm>
            <a:off x="2194560" y="1434960"/>
            <a:ext cx="4754520" cy="3282120"/>
          </a:xfrm>
          <a:prstGeom prst="rect">
            <a:avLst/>
          </a:prstGeom>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TextShape 1"/>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r>
              <a:rPr lang="en-US" sz="1300" b="0" strike="noStrike" spc="-1">
                <a:solidFill>
                  <a:srgbClr val="809FAF"/>
                </a:solidFill>
                <a:latin typeface="Mulish"/>
                <a:ea typeface="Mulish"/>
              </a:rPr>
              <a:t>71</a:t>
            </a:r>
            <a:endParaRPr lang="en-US" sz="1300" b="0" strike="noStrike" spc="-1">
              <a:latin typeface="Times New Roman"/>
            </a:endParaRPr>
          </a:p>
        </p:txBody>
      </p:sp>
      <p:sp>
        <p:nvSpPr>
          <p:cNvPr id="591" name="CustomShape 2"/>
          <p:cNvSpPr/>
          <p:nvPr/>
        </p:nvSpPr>
        <p:spPr>
          <a:xfrm>
            <a:off x="479520" y="426240"/>
            <a:ext cx="8069400" cy="106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15000"/>
              </a:lnSpc>
            </a:pPr>
            <a:r>
              <a:rPr lang="en-US" sz="1400" b="0" strike="noStrike" spc="-1">
                <a:solidFill>
                  <a:srgbClr val="000000"/>
                </a:solidFill>
                <a:latin typeface="Arial"/>
                <a:ea typeface="Arial"/>
              </a:rPr>
              <a:t>.</a:t>
            </a:r>
            <a:r>
              <a:rPr lang="en-US" sz="1400" b="1" strike="noStrike" spc="-1">
                <a:solidFill>
                  <a:srgbClr val="5C5C5F"/>
                </a:solidFill>
                <a:latin typeface="Mulish"/>
                <a:ea typeface="Arial"/>
              </a:rPr>
              <a:t> Text-to-Speech Conversion</a:t>
            </a:r>
            <a:endParaRPr lang="en-US" sz="1400" b="0" strike="noStrike" spc="-1">
              <a:latin typeface="Arial"/>
            </a:endParaRPr>
          </a:p>
          <a:p>
            <a:pPr marL="216000" indent="-216000">
              <a:lnSpc>
                <a:spcPct val="115000"/>
              </a:lnSpc>
              <a:buClr>
                <a:srgbClr val="5C5C5F"/>
              </a:buClr>
              <a:buFont typeface="Arial"/>
              <a:buChar char="•"/>
            </a:pPr>
            <a:r>
              <a:rPr lang="en-US" sz="1400" b="1" strike="noStrike" spc="-1">
                <a:solidFill>
                  <a:srgbClr val="5C5C5F"/>
                </a:solidFill>
                <a:latin typeface="Mulish"/>
                <a:ea typeface="Arial"/>
              </a:rPr>
              <a:t>Vision: Make the app more accessible by converting translated text to audio.</a:t>
            </a:r>
            <a:endParaRPr lang="en-US" sz="1400" b="0" strike="noStrike" spc="-1">
              <a:latin typeface="Arial"/>
            </a:endParaRPr>
          </a:p>
          <a:p>
            <a:pPr marL="216000" indent="-216000">
              <a:lnSpc>
                <a:spcPct val="115000"/>
              </a:lnSpc>
              <a:buClr>
                <a:srgbClr val="5C5C5F"/>
              </a:buClr>
              <a:buFont typeface="Arial"/>
              <a:buChar char="•"/>
            </a:pPr>
            <a:r>
              <a:rPr lang="en-US" sz="1400" b="1" strike="noStrike" spc="-1">
                <a:solidFill>
                  <a:srgbClr val="5C5C5F"/>
                </a:solidFill>
                <a:latin typeface="Mulish"/>
                <a:ea typeface="Arial"/>
              </a:rPr>
              <a:t>How: Integrate text-to-speech functionality to read out the translated text in different languages</a:t>
            </a:r>
            <a:endParaRPr lang="en-US" sz="1400" b="0" strike="noStrike" spc="-1">
              <a:latin typeface="Arial"/>
            </a:endParaRPr>
          </a:p>
        </p:txBody>
      </p:sp>
      <p:pic>
        <p:nvPicPr>
          <p:cNvPr id="592" name="Picture 3"/>
          <p:cNvPicPr/>
          <p:nvPr/>
        </p:nvPicPr>
        <p:blipFill>
          <a:blip r:embed="rId2"/>
          <a:stretch/>
        </p:blipFill>
        <p:spPr>
          <a:xfrm>
            <a:off x="4676040" y="1184760"/>
            <a:ext cx="3872880" cy="3723480"/>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CFDEE7"/>
        </a:solidFill>
        <a:effectLst/>
      </p:bgPr>
    </p:bg>
    <p:spTree>
      <p:nvGrpSpPr>
        <p:cNvPr id="1" name=""/>
        <p:cNvGrpSpPr/>
        <p:nvPr/>
      </p:nvGrpSpPr>
      <p:grpSpPr>
        <a:xfrm>
          <a:off x="0" y="0"/>
          <a:ext cx="0" cy="0"/>
          <a:chOff x="0" y="0"/>
          <a:chExt cx="0" cy="0"/>
        </a:xfrm>
      </p:grpSpPr>
      <p:sp>
        <p:nvSpPr>
          <p:cNvPr id="593" name="TextShape 1"/>
          <p:cNvSpPr txBox="1"/>
          <p:nvPr/>
        </p:nvSpPr>
        <p:spPr>
          <a:xfrm>
            <a:off x="2282760" y="1759680"/>
            <a:ext cx="4447800" cy="1058400"/>
          </a:xfrm>
          <a:prstGeom prst="rect">
            <a:avLst/>
          </a:prstGeom>
          <a:noFill/>
          <a:ln>
            <a:noFill/>
          </a:ln>
        </p:spPr>
        <p:txBody>
          <a:bodyPr tIns="91440" bIns="91440">
            <a:noAutofit/>
          </a:bodyPr>
          <a:lstStyle/>
          <a:p>
            <a:pPr algn="ctr">
              <a:lnSpc>
                <a:spcPct val="100000"/>
              </a:lnSpc>
            </a:pPr>
            <a:r>
              <a:rPr lang="en-US" sz="5000" b="1" strike="noStrike" spc="-1">
                <a:solidFill>
                  <a:srgbClr val="5C5C5F"/>
                </a:solidFill>
                <a:latin typeface="Quicksand"/>
                <a:ea typeface="Quicksand"/>
              </a:rPr>
              <a:t>Thanks!</a:t>
            </a:r>
            <a:endParaRPr lang="en-US" sz="5000" b="0" strike="noStrike" spc="-1">
              <a:solidFill>
                <a:srgbClr val="000000"/>
              </a:solidFill>
              <a:latin typeface="Arial"/>
            </a:endParaRPr>
          </a:p>
        </p:txBody>
      </p:sp>
      <p:sp>
        <p:nvSpPr>
          <p:cNvPr id="594" name="TextShape 2"/>
          <p:cNvSpPr txBox="1"/>
          <p:nvPr/>
        </p:nvSpPr>
        <p:spPr>
          <a:xfrm>
            <a:off x="2347920" y="2748240"/>
            <a:ext cx="4447800" cy="1235160"/>
          </a:xfrm>
          <a:prstGeom prst="rect">
            <a:avLst/>
          </a:prstGeom>
          <a:noFill/>
          <a:ln>
            <a:noFill/>
          </a:ln>
        </p:spPr>
        <p:txBody>
          <a:bodyPr tIns="91440" bIns="91440">
            <a:noAutofit/>
          </a:bodyPr>
          <a:lstStyle/>
          <a:p>
            <a:pPr algn="ctr">
              <a:lnSpc>
                <a:spcPct val="100000"/>
              </a:lnSpc>
            </a:pPr>
            <a:r>
              <a:rPr lang="en-US" sz="1800" b="1" strike="noStrike" spc="-1">
                <a:solidFill>
                  <a:srgbClr val="809FAF"/>
                </a:solidFill>
                <a:latin typeface="Quicksand"/>
                <a:ea typeface="Quicksand"/>
              </a:rPr>
              <a:t>Do you have any questions?</a:t>
            </a:r>
            <a:endParaRPr lang="en-US" sz="1800" b="0" strike="noStrike" spc="-1">
              <a:latin typeface="Arial"/>
            </a:endParaRPr>
          </a:p>
        </p:txBody>
      </p:sp>
      <p:sp>
        <p:nvSpPr>
          <p:cNvPr id="595"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61F87DF0-25F5-4083-A2EB-C39692EA4EE1}" type="slidenum">
              <a:rPr lang="en-US" sz="1300" b="0" strike="noStrike" spc="-1">
                <a:solidFill>
                  <a:srgbClr val="809FAF"/>
                </a:solidFill>
                <a:latin typeface="Mulish"/>
                <a:ea typeface="Mulish"/>
              </a:rPr>
              <a:t>72</a:t>
            </a:fld>
            <a:endParaRPr lang="en-US" sz="1300" b="0" strike="noStrike" spc="-1">
              <a:latin typeface="Times New Roman"/>
            </a:endParaRPr>
          </a:p>
        </p:txBody>
      </p:sp>
      <p:sp>
        <p:nvSpPr>
          <p:cNvPr id="596" name="CustomShape 4"/>
          <p:cNvSpPr/>
          <p:nvPr/>
        </p:nvSpPr>
        <p:spPr>
          <a:xfrm rot="10800000" flipH="1">
            <a:off x="1600200" y="350460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97"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598" name="CustomShape 6"/>
          <p:cNvSpPr/>
          <p:nvPr/>
        </p:nvSpPr>
        <p:spPr>
          <a:xfrm>
            <a:off x="116676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599" name="CustomShape 7"/>
          <p:cNvSpPr/>
          <p:nvPr/>
        </p:nvSpPr>
        <p:spPr>
          <a:xfrm>
            <a:off x="773784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524160" y="633240"/>
            <a:ext cx="7917840" cy="3876840"/>
          </a:xfrm>
          <a:prstGeom prst="rect">
            <a:avLst/>
          </a:prstGeom>
          <a:noFill/>
          <a:ln>
            <a:noFill/>
          </a:ln>
        </p:spPr>
        <p:txBody>
          <a:bodyPr tIns="91440" bIns="91440" anchor="ctr">
            <a:noAutofit/>
          </a:bodyPr>
          <a:lstStyle/>
          <a:p>
            <a:pPr>
              <a:lnSpc>
                <a:spcPct val="254000"/>
              </a:lnSpc>
            </a:pPr>
            <a:r>
              <a:rPr lang="en-US" sz="2000" b="0" strike="noStrike" spc="-1">
                <a:solidFill>
                  <a:srgbClr val="5C5C5F"/>
                </a:solidFill>
                <a:latin typeface="Mulish"/>
                <a:ea typeface="Mulish"/>
              </a:rPr>
              <a:t>Developing Ocr and handwritten system with using correction </a:t>
            </a:r>
            <a:endParaRPr lang="en-US" sz="2000" b="0" strike="noStrike" spc="-1">
              <a:latin typeface="Arial"/>
            </a:endParaRPr>
          </a:p>
          <a:p>
            <a:pPr>
              <a:lnSpc>
                <a:spcPct val="254000"/>
              </a:lnSpc>
            </a:pPr>
            <a:r>
              <a:rPr lang="en-US" sz="2000" b="0" strike="noStrike" spc="-1">
                <a:solidFill>
                  <a:srgbClr val="5C5C5F"/>
                </a:solidFill>
                <a:latin typeface="Mulish"/>
                <a:ea typeface="Mulish"/>
              </a:rPr>
              <a:t> • Accurate text recognition  </a:t>
            </a:r>
            <a:endParaRPr lang="en-US" sz="2000" b="0" strike="noStrike" spc="-1">
              <a:latin typeface="Arial"/>
            </a:endParaRPr>
          </a:p>
          <a:p>
            <a:pPr>
              <a:lnSpc>
                <a:spcPct val="254000"/>
              </a:lnSpc>
            </a:pPr>
            <a:r>
              <a:rPr lang="en-US" sz="2000" b="0" strike="noStrike" spc="-1">
                <a:solidFill>
                  <a:srgbClr val="5C5C5F"/>
                </a:solidFill>
                <a:latin typeface="Mulish"/>
                <a:ea typeface="Mulish"/>
              </a:rPr>
              <a:t> • Robust text detection. </a:t>
            </a:r>
            <a:endParaRPr lang="en-US" sz="2000" b="0" strike="noStrike" spc="-1">
              <a:latin typeface="Arial"/>
            </a:endParaRPr>
          </a:p>
          <a:p>
            <a:pPr>
              <a:lnSpc>
                <a:spcPct val="254000"/>
              </a:lnSpc>
            </a:pPr>
            <a:r>
              <a:rPr lang="en-US" sz="2000" b="0" strike="noStrike" spc="-1">
                <a:solidFill>
                  <a:srgbClr val="5C5C5F"/>
                </a:solidFill>
                <a:latin typeface="Mulish"/>
                <a:ea typeface="Mulish"/>
              </a:rPr>
              <a:t>• Multi algorithm integration.</a:t>
            </a:r>
            <a:endParaRPr lang="en-US" sz="2000" b="0" strike="noStrike" spc="-1">
              <a:latin typeface="Arial"/>
            </a:endParaRPr>
          </a:p>
          <a:p>
            <a:pPr>
              <a:lnSpc>
                <a:spcPct val="254000"/>
              </a:lnSpc>
            </a:pPr>
            <a:r>
              <a:rPr lang="en-US" sz="2000" b="0" strike="noStrike" spc="-1">
                <a:solidFill>
                  <a:srgbClr val="5C5C5F"/>
                </a:solidFill>
                <a:latin typeface="Mulish"/>
                <a:ea typeface="Mulish"/>
              </a:rPr>
              <a:t> • Effiency and speed.</a:t>
            </a:r>
            <a:endParaRPr lang="en-US" sz="2000" b="0" strike="noStrike" spc="-1">
              <a:latin typeface="Arial"/>
            </a:endParaRPr>
          </a:p>
          <a:p>
            <a:pPr>
              <a:lnSpc>
                <a:spcPct val="115000"/>
              </a:lnSpc>
            </a:pPr>
            <a:endParaRPr lang="en-US" sz="2000" b="0" strike="noStrike" spc="-1">
              <a:latin typeface="Arial"/>
            </a:endParaRPr>
          </a:p>
        </p:txBody>
      </p:sp>
      <p:sp>
        <p:nvSpPr>
          <p:cNvPr id="343" name="TextShape 2"/>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DDA8F5DA-0ADE-458F-AF18-F0F11882BEB5}" type="slidenum">
              <a:rPr lang="en-US" sz="1300" b="0" strike="noStrike" spc="-1">
                <a:solidFill>
                  <a:srgbClr val="809FAF"/>
                </a:solidFill>
                <a:latin typeface="Mulish"/>
                <a:ea typeface="Mulish"/>
              </a:rPr>
              <a:t>8</a:t>
            </a:fld>
            <a:endParaRPr lang="en-US" sz="1300" b="0" strike="noStrike" spc="-1">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extShape 1"/>
          <p:cNvSpPr txBox="1"/>
          <p:nvPr/>
        </p:nvSpPr>
        <p:spPr>
          <a:xfrm>
            <a:off x="2912760" y="1921680"/>
            <a:ext cx="4896720" cy="841320"/>
          </a:xfrm>
          <a:prstGeom prst="rect">
            <a:avLst/>
          </a:prstGeom>
          <a:noFill/>
          <a:ln>
            <a:noFill/>
          </a:ln>
        </p:spPr>
        <p:txBody>
          <a:bodyPr tIns="91440" bIns="91440" anchor="ctr">
            <a:noAutofit/>
          </a:bodyPr>
          <a:lstStyle/>
          <a:p>
            <a:pPr algn="ctr">
              <a:lnSpc>
                <a:spcPct val="100000"/>
              </a:lnSpc>
            </a:pPr>
            <a:r>
              <a:rPr lang="en-US" sz="5000" b="1" strike="noStrike" spc="-1">
                <a:solidFill>
                  <a:srgbClr val="5C5C5F"/>
                </a:solidFill>
                <a:latin typeface="Quicksand"/>
                <a:ea typeface="Quicksand"/>
              </a:rPr>
              <a:t>Related Work</a:t>
            </a:r>
            <a:endParaRPr lang="en-US" sz="5000" b="0" strike="noStrike" spc="-1">
              <a:solidFill>
                <a:srgbClr val="000000"/>
              </a:solidFill>
              <a:latin typeface="Arial"/>
            </a:endParaRPr>
          </a:p>
        </p:txBody>
      </p:sp>
      <p:sp>
        <p:nvSpPr>
          <p:cNvPr id="345" name="TextShape 2"/>
          <p:cNvSpPr txBox="1"/>
          <p:nvPr/>
        </p:nvSpPr>
        <p:spPr>
          <a:xfrm>
            <a:off x="1675080" y="1868040"/>
            <a:ext cx="1189440" cy="841320"/>
          </a:xfrm>
          <a:prstGeom prst="rect">
            <a:avLst/>
          </a:prstGeom>
          <a:noFill/>
          <a:ln>
            <a:noFill/>
          </a:ln>
        </p:spPr>
        <p:txBody>
          <a:bodyPr tIns="91440" bIns="91440" anchor="ctr">
            <a:noAutofit/>
          </a:bodyPr>
          <a:lstStyle/>
          <a:p>
            <a:pPr algn="ctr">
              <a:lnSpc>
                <a:spcPct val="100000"/>
              </a:lnSpc>
            </a:pPr>
            <a:r>
              <a:rPr lang="en-US" sz="6000" b="1" strike="noStrike" spc="-1">
                <a:solidFill>
                  <a:srgbClr val="809FAF"/>
                </a:solidFill>
                <a:latin typeface="Quicksand"/>
                <a:ea typeface="Quicksand"/>
              </a:rPr>
              <a:t>04</a:t>
            </a:r>
            <a:endParaRPr lang="en-US" sz="6000" b="0" strike="noStrike" spc="-1">
              <a:solidFill>
                <a:srgbClr val="000000"/>
              </a:solidFill>
              <a:latin typeface="Arial"/>
            </a:endParaRPr>
          </a:p>
        </p:txBody>
      </p:sp>
      <p:sp>
        <p:nvSpPr>
          <p:cNvPr id="346" name="TextShape 3"/>
          <p:cNvSpPr txBox="1"/>
          <p:nvPr/>
        </p:nvSpPr>
        <p:spPr>
          <a:xfrm>
            <a:off x="4297680" y="4602960"/>
            <a:ext cx="548280" cy="333360"/>
          </a:xfrm>
          <a:prstGeom prst="rect">
            <a:avLst/>
          </a:prstGeom>
          <a:noFill/>
          <a:ln>
            <a:noFill/>
          </a:ln>
        </p:spPr>
        <p:txBody>
          <a:bodyPr tIns="91440" bIns="91440">
            <a:noAutofit/>
          </a:bodyPr>
          <a:lstStyle/>
          <a:p>
            <a:pPr algn="ctr">
              <a:lnSpc>
                <a:spcPct val="100000"/>
              </a:lnSpc>
            </a:pPr>
            <a:fld id="{D9151EE3-6B57-4213-A186-E3BC9F1B4638}" type="slidenum">
              <a:rPr lang="en-US" sz="1300" b="0" strike="noStrike" spc="-1">
                <a:solidFill>
                  <a:srgbClr val="809FAF"/>
                </a:solidFill>
                <a:latin typeface="Mulish"/>
                <a:ea typeface="Mulish"/>
              </a:rPr>
              <a:t>9</a:t>
            </a:fld>
            <a:endParaRPr lang="en-US" sz="1300" b="0" strike="noStrike" spc="-1">
              <a:latin typeface="Times New Roman"/>
            </a:endParaRPr>
          </a:p>
        </p:txBody>
      </p:sp>
      <p:sp>
        <p:nvSpPr>
          <p:cNvPr id="347" name="CustomShape 4"/>
          <p:cNvSpPr/>
          <p:nvPr/>
        </p:nvSpPr>
        <p:spPr>
          <a:xfrm rot="10800000" flipH="1">
            <a:off x="1600200" y="291096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48" name="CustomShape 5"/>
          <p:cNvSpPr/>
          <p:nvPr/>
        </p:nvSpPr>
        <p:spPr>
          <a:xfrm rot="10800000" flipH="1">
            <a:off x="1600200" y="1714680"/>
            <a:ext cx="5942520" cy="6120"/>
          </a:xfrm>
          <a:custGeom>
            <a:avLst/>
            <a:gdLst/>
            <a:ahLst/>
            <a:cxnLst/>
            <a:rect l="l" t="t" r="r" b="b"/>
            <a:pathLst>
              <a:path w="21600" h="21600">
                <a:moveTo>
                  <a:pt x="0" y="0"/>
                </a:moveTo>
                <a:lnTo>
                  <a:pt x="21600" y="21600"/>
                </a:lnTo>
              </a:path>
            </a:pathLst>
          </a:custGeom>
          <a:noFill/>
          <a:ln w="19080">
            <a:solidFill>
              <a:schemeClr val="lt1"/>
            </a:solidFill>
            <a:round/>
            <a:headEnd type="oval" w="med" len="med"/>
            <a:tailEnd type="oval" w="med" len="med"/>
          </a:ln>
        </p:spPr>
        <p:style>
          <a:lnRef idx="0">
            <a:scrgbClr r="0" g="0" b="0"/>
          </a:lnRef>
          <a:fillRef idx="0">
            <a:scrgbClr r="0" g="0" b="0"/>
          </a:fillRef>
          <a:effectRef idx="0">
            <a:scrgbClr r="0" g="0" b="0"/>
          </a:effectRef>
          <a:fontRef idx="minor"/>
        </p:style>
        <p:txBody>
          <a:bodyPr/>
          <a:lstStyle/>
          <a:p>
            <a:endParaRPr lang="en-GB"/>
          </a:p>
        </p:txBody>
      </p:sp>
      <p:sp>
        <p:nvSpPr>
          <p:cNvPr id="349" name="CustomShape 6"/>
          <p:cNvSpPr/>
          <p:nvPr/>
        </p:nvSpPr>
        <p:spPr>
          <a:xfrm>
            <a:off x="2912760" y="223308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
        <p:nvSpPr>
          <p:cNvPr id="350" name="CustomShape 7"/>
          <p:cNvSpPr/>
          <p:nvPr/>
        </p:nvSpPr>
        <p:spPr>
          <a:xfrm>
            <a:off x="7543440" y="2246760"/>
            <a:ext cx="239040" cy="239040"/>
          </a:xfrm>
          <a:prstGeom prst="star4">
            <a:avLst>
              <a:gd name="adj" fmla="val 15727"/>
            </a:avLst>
          </a:prstGeom>
          <a:noFill/>
          <a:ln w="19080">
            <a:solidFill>
              <a:schemeClr val="lt1"/>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TotalTime>
  <Words>3783</Words>
  <Application>Microsoft Office PowerPoint</Application>
  <PresentationFormat>On-screen Show (16:9)</PresentationFormat>
  <Paragraphs>451</Paragraphs>
  <Slides>72</Slides>
  <Notes>0</Notes>
  <HiddenSlides>0</HiddenSlides>
  <MMClips>1</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72</vt:i4>
      </vt:variant>
    </vt:vector>
  </HeadingPairs>
  <TitlesOfParts>
    <vt:vector size="87" baseType="lpstr">
      <vt:lpstr>Arial</vt:lpstr>
      <vt:lpstr>Bebas Neue</vt:lpstr>
      <vt:lpstr>Manjari</vt:lpstr>
      <vt:lpstr>Mulish</vt:lpstr>
      <vt:lpstr>Open Sans</vt:lpstr>
      <vt:lpstr>Quicksand</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Remo</dc:creator>
  <dc:description/>
  <cp:lastModifiedBy>ريهام محمد حسن محمد</cp:lastModifiedBy>
  <cp:revision>13</cp:revision>
  <dcterms:modified xsi:type="dcterms:W3CDTF">2024-07-01T07:30:52Z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1</vt:i4>
  </property>
  <property fmtid="{D5CDD505-2E9C-101B-9397-08002B2CF9AE}" pid="7" name="Notes">
    <vt:i4>69</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72</vt:i4>
  </property>
</Properties>
</file>